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84" r:id="rId9"/>
    <p:sldId id="278" r:id="rId10"/>
    <p:sldId id="279" r:id="rId11"/>
    <p:sldId id="280" r:id="rId12"/>
    <p:sldId id="283" r:id="rId13"/>
    <p:sldId id="281" r:id="rId14"/>
    <p:sldId id="282" r:id="rId15"/>
    <p:sldId id="287" r:id="rId16"/>
    <p:sldId id="286" r:id="rId17"/>
    <p:sldId id="289" r:id="rId18"/>
    <p:sldId id="288" r:id="rId19"/>
    <p:sldId id="273" r:id="rId20"/>
    <p:sldId id="274" r:id="rId21"/>
    <p:sldId id="275" r:id="rId22"/>
    <p:sldId id="276" r:id="rId23"/>
    <p:sldId id="277" r:id="rId24"/>
    <p:sldId id="291" r:id="rId25"/>
    <p:sldId id="293" r:id="rId26"/>
    <p:sldId id="295" r:id="rId27"/>
    <p:sldId id="297" r:id="rId28"/>
    <p:sldId id="298" r:id="rId29"/>
    <p:sldId id="292" r:id="rId30"/>
    <p:sldId id="301" r:id="rId31"/>
    <p:sldId id="302" r:id="rId32"/>
    <p:sldId id="303" r:id="rId33"/>
    <p:sldId id="296" r:id="rId34"/>
    <p:sldId id="304" r:id="rId35"/>
    <p:sldId id="305" r:id="rId36"/>
    <p:sldId id="306" r:id="rId37"/>
    <p:sldId id="308" r:id="rId38"/>
    <p:sldId id="310" r:id="rId39"/>
    <p:sldId id="309" r:id="rId40"/>
    <p:sldId id="311" r:id="rId41"/>
    <p:sldId id="312" r:id="rId42"/>
    <p:sldId id="31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C1A2FB-D478-4DF7-92A1-85426813282A}">
          <p14:sldIdLst>
            <p14:sldId id="256"/>
            <p14:sldId id="260"/>
            <p14:sldId id="261"/>
            <p14:sldId id="262"/>
            <p14:sldId id="263"/>
            <p14:sldId id="264"/>
            <p14:sldId id="265"/>
            <p14:sldId id="284"/>
            <p14:sldId id="278"/>
            <p14:sldId id="279"/>
            <p14:sldId id="280"/>
            <p14:sldId id="283"/>
            <p14:sldId id="281"/>
            <p14:sldId id="282"/>
            <p14:sldId id="287"/>
            <p14:sldId id="286"/>
            <p14:sldId id="289"/>
            <p14:sldId id="288"/>
            <p14:sldId id="273"/>
            <p14:sldId id="274"/>
            <p14:sldId id="275"/>
            <p14:sldId id="276"/>
            <p14:sldId id="277"/>
            <p14:sldId id="291"/>
            <p14:sldId id="293"/>
            <p14:sldId id="295"/>
            <p14:sldId id="297"/>
            <p14:sldId id="298"/>
            <p14:sldId id="292"/>
            <p14:sldId id="301"/>
            <p14:sldId id="302"/>
            <p14:sldId id="303"/>
            <p14:sldId id="296"/>
            <p14:sldId id="304"/>
            <p14:sldId id="305"/>
            <p14:sldId id="306"/>
            <p14:sldId id="308"/>
            <p14:sldId id="310"/>
            <p14:sldId id="309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552"/>
    <a:srgbClr val="EFEBE2"/>
    <a:srgbClr val="EF7C8E"/>
    <a:srgbClr val="274472"/>
    <a:srgbClr val="B6E2D3"/>
    <a:srgbClr val="C3E0E5"/>
    <a:srgbClr val="F79238"/>
    <a:srgbClr val="D8A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87671" autoAdjust="0"/>
  </p:normalViewPr>
  <p:slideViewPr>
    <p:cSldViewPr snapToGrid="0">
      <p:cViewPr varScale="1">
        <p:scale>
          <a:sx n="86" d="100"/>
          <a:sy n="86" d="100"/>
        </p:scale>
        <p:origin x="1224" y="7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F6E3D-7AAD-478C-88CC-C8E6D7D7E8B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9842-0F26-402F-8D37-70E7AE67AF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2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20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8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It’s a powerful tool of communicating your results </a:t>
            </a:r>
          </a:p>
          <a:p>
            <a:r>
              <a:rPr lang="en-GB" dirty="0"/>
              <a:t>Not all quantitative information belongs into figures</a:t>
            </a:r>
          </a:p>
          <a:p>
            <a:r>
              <a:rPr lang="en-GB" dirty="0"/>
              <a:t>Sometimes figures show things that should be in a table (2x2)</a:t>
            </a:r>
          </a:p>
          <a:p>
            <a:r>
              <a:rPr lang="en-GB" dirty="0"/>
              <a:t>Papers should not turn into a power point presentation – minor findings can be presented in the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4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That being said, current doesn’t make the full use of figures</a:t>
            </a:r>
          </a:p>
          <a:p>
            <a:r>
              <a:rPr lang="en-GB" dirty="0"/>
              <a:t>If you look at the recent publications in major criminology journals – and we will in fact do that, it will become clear that figures are produced in a sloppy, disorganised manner</a:t>
            </a:r>
          </a:p>
          <a:p>
            <a:r>
              <a:rPr lang="en-GB" dirty="0"/>
              <a:t>I mentioned criminology - not all of you are from that field but based on my admittedly limited knowledge of psychology and sociology papers, the situation is similar there, can’t speak </a:t>
            </a:r>
            <a:r>
              <a:rPr lang="en-GB" dirty="0" err="1"/>
              <a:t>aobut</a:t>
            </a:r>
            <a:r>
              <a:rPr lang="en-GB" dirty="0"/>
              <a:t> econ or political science</a:t>
            </a:r>
          </a:p>
          <a:p>
            <a:r>
              <a:rPr lang="en-GB" dirty="0"/>
              <a:t>That situation – very poorly, almost deterring figures – is surprising. We often care so much about writing style but there is a saying “a picture is worth a thousand words”</a:t>
            </a:r>
          </a:p>
          <a:p>
            <a:r>
              <a:rPr lang="en-GB" dirty="0"/>
              <a:t>And to be brutally honest with you – lots of people will not read your full text but they might still skim the paper and remember the figures</a:t>
            </a:r>
          </a:p>
          <a:p>
            <a:r>
              <a:rPr lang="en-GB" dirty="0"/>
              <a:t>Still better, if figures are good, they might be swayed to take a closer look at your paper</a:t>
            </a:r>
          </a:p>
          <a:p>
            <a:r>
              <a:rPr lang="en-GB" dirty="0"/>
              <a:t>This is the so-called halo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5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we should spend some time discussing what makes a good figure.</a:t>
            </a:r>
          </a:p>
          <a:p>
            <a:r>
              <a:rPr lang="en-GB" dirty="0"/>
              <a:t>This is best done by counter-examples – so necessarily we will criticise a few figures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6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the two methods I will briefly present to you will be refining </a:t>
            </a:r>
            <a:r>
              <a:rPr lang="en-GB" dirty="0" err="1"/>
              <a:t>ggplot</a:t>
            </a:r>
            <a:r>
              <a:rPr lang="en-GB" dirty="0"/>
              <a:t> generated figures in Canva or creating figures from scratch in Flourish and then retouching them in Canva or </a:t>
            </a:r>
            <a:r>
              <a:rPr lang="en-GB" dirty="0" err="1"/>
              <a:t>Powerpoint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9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Toward the end we’ll have a look at what happens at the production stage – this is crucially important because you might end up producing great figures and then losing them to some botched editing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9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lastly, this is not a coding class. It’s for people who want to use figures to visualise quantitative data but who are not at the level of being able to do every single thing in </a:t>
            </a:r>
            <a:r>
              <a:rPr lang="en-GB" dirty="0" err="1"/>
              <a:t>ggplot</a:t>
            </a:r>
            <a:r>
              <a:rPr lang="en-GB" dirty="0"/>
              <a:t>. </a:t>
            </a:r>
          </a:p>
          <a:p>
            <a:r>
              <a:rPr lang="en-GB" dirty="0"/>
              <a:t>I assume that you either know basic </a:t>
            </a:r>
            <a:r>
              <a:rPr lang="en-GB" dirty="0" err="1"/>
              <a:t>ggplot</a:t>
            </a:r>
            <a:r>
              <a:rPr lang="en-GB" dirty="0"/>
              <a:t> or know how to make ChatGPT gave you that code. If that’s not you – don’t worry! A lot can be achieved with Flourish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6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now, as I said, let’s have a look at the </a:t>
            </a:r>
            <a:r>
              <a:rPr lang="en-GB" dirty="0" err="1"/>
              <a:t>currect</a:t>
            </a:r>
            <a:r>
              <a:rPr lang="en-GB" dirty="0"/>
              <a:t> state of things. I will show you some figures from criminology journals. They were chosen to represent some common mistakes but I have to say I didn’t search long… For most part they are representative of what ‘s going on in the field as a whole and to an extent </a:t>
            </a:r>
            <a:r>
              <a:rPr lang="en-GB" dirty="0" err="1"/>
              <a:t>aobut</a:t>
            </a:r>
            <a:r>
              <a:rPr lang="en-GB" dirty="0"/>
              <a:t> the situation in the neighbouring fields of sociology and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87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9842-0F26-402F-8D37-70E7AE67AF8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4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9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9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7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5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3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5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7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6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C404-01E3-4AEA-9E13-4C162971A0E4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D49F-28E8-49E7-8FD3-10101835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2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0268-2F13-E693-A2DA-84935D6D8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1827672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AB0552"/>
                </a:solidFill>
                <a:latin typeface="Trebuchet MS" panose="020B0603020202020204" pitchFamily="34" charset="0"/>
              </a:rPr>
              <a:t>Formatting graphs</a:t>
            </a:r>
            <a:br>
              <a:rPr lang="en-GB" sz="5400" dirty="0">
                <a:solidFill>
                  <a:srgbClr val="AB0552"/>
                </a:solidFill>
                <a:latin typeface="Trebuchet MS" panose="020B0603020202020204" pitchFamily="34" charset="0"/>
              </a:rPr>
            </a:br>
            <a:r>
              <a:rPr lang="en-GB" sz="2000" dirty="0">
                <a:solidFill>
                  <a:srgbClr val="AB0552"/>
                </a:solidFill>
                <a:latin typeface="Trebuchet MS" panose="020B0603020202020204" pitchFamily="34" charset="0"/>
              </a:rPr>
              <a:t> </a:t>
            </a:r>
            <a:br>
              <a:rPr lang="en-GB" sz="5400" dirty="0">
                <a:solidFill>
                  <a:srgbClr val="AB0552"/>
                </a:solidFill>
                <a:latin typeface="Trebuchet MS" panose="020B0603020202020204" pitchFamily="34" charset="0"/>
              </a:rPr>
            </a:br>
            <a:r>
              <a:rPr lang="en-GB" sz="2800" dirty="0">
                <a:solidFill>
                  <a:srgbClr val="AB0552"/>
                </a:solidFill>
                <a:latin typeface="Trebuchet MS" panose="020B0603020202020204" pitchFamily="34" charset="0"/>
              </a:rPr>
              <a:t>Improving your data visualisation with online tools</a:t>
            </a:r>
            <a:endParaRPr lang="en-GB" sz="5400" dirty="0">
              <a:solidFill>
                <a:srgbClr val="AB055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059551-9DC8-E79F-83A9-6219C59DEE4E}"/>
              </a:ext>
            </a:extLst>
          </p:cNvPr>
          <p:cNvSpPr txBox="1"/>
          <p:nvPr/>
        </p:nvSpPr>
        <p:spPr>
          <a:xfrm>
            <a:off x="939435" y="6192145"/>
            <a:ext cx="7265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AB0552"/>
                </a:solidFill>
                <a:latin typeface="Trebuchet MS" panose="020B0603020202020204" pitchFamily="34" charset="0"/>
              </a:rPr>
              <a:t>Social Research Methods Centre – 11 February 2026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64051271-A92E-90CB-959A-2C937AC655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4C6A0D2E-0794-BFBC-FA87-0ED83A94E4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D5C87-FE0B-2E0F-A0CE-B1C2BA6C8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198" y="2766902"/>
            <a:ext cx="6683604" cy="2862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03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5EF31B4-2D0F-4B0E-61B3-11A5790C3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1" y="245444"/>
            <a:ext cx="6197617" cy="63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9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EEEA722-55FB-D3BA-A565-EDD36A41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8" y="581927"/>
            <a:ext cx="7764743" cy="569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ig. 1">
            <a:extLst>
              <a:ext uri="{FF2B5EF4-FFF2-40B4-BE49-F238E27FC236}">
                <a16:creationId xmlns:a16="http://schemas.microsoft.com/office/drawing/2014/main" id="{732B9839-7B88-DEC6-1470-8281E735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2" y="1579418"/>
            <a:ext cx="8352271" cy="40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5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05D68360-0F38-AEDA-5E4E-52677CD7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0" y="548088"/>
            <a:ext cx="7922679" cy="57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0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B68C1B2-09B3-0291-44DB-0C0B80DF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1" y="1637125"/>
            <a:ext cx="8593837" cy="358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1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1EF95-ABFF-D0D4-544D-35FC13E81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58C9-5F9B-6D68-6922-0B7DD2227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418" y="2980290"/>
            <a:ext cx="8663232" cy="592619"/>
          </a:xfrm>
        </p:spPr>
        <p:txBody>
          <a:bodyPr>
            <a:normAutofit/>
          </a:bodyPr>
          <a:lstStyle/>
          <a:p>
            <a:pPr algn="l"/>
            <a:r>
              <a:rPr lang="en-GB" sz="3200" i="1" dirty="0">
                <a:solidFill>
                  <a:srgbClr val="AB0552"/>
                </a:solidFill>
                <a:latin typeface="Trebuchet MS" panose="020B0603020202020204" pitchFamily="34" charset="0"/>
              </a:rPr>
              <a:t>Some inspiration from data journalism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5A7EA134-C1A6-7777-441C-23ECDEFED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83A6F35A-9AB3-A37D-67FF-494DD86E83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5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ips for visualising data like The Economist">
            <a:extLst>
              <a:ext uri="{FF2B5EF4-FFF2-40B4-BE49-F238E27FC236}">
                <a16:creationId xmlns:a16="http://schemas.microsoft.com/office/drawing/2014/main" id="{6F96AAAA-E5A6-0366-C960-9B391CD79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9"/>
          <a:stretch>
            <a:fillRect/>
          </a:stretch>
        </p:blipFill>
        <p:spPr bwMode="auto">
          <a:xfrm>
            <a:off x="529758" y="243628"/>
            <a:ext cx="3286759" cy="37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53C3F259-3A72-6BD8-7A63-18763833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89" y="624026"/>
            <a:ext cx="5261495" cy="53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Making Economist-Style Plots in Matplotlib | by Robert Ritz | TDS Archive |  Medium">
            <a:extLst>
              <a:ext uri="{FF2B5EF4-FFF2-40B4-BE49-F238E27FC236}">
                <a16:creationId xmlns:a16="http://schemas.microsoft.com/office/drawing/2014/main" id="{FDA56405-1952-C0F9-BF84-3AE181526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4" y="3902449"/>
            <a:ext cx="3574146" cy="2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94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42266-A156-EF3C-DA3C-4D792761A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8F69-84E1-6ECC-40F6-9AB5B6CC3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418" y="2980290"/>
            <a:ext cx="8663232" cy="592619"/>
          </a:xfrm>
        </p:spPr>
        <p:txBody>
          <a:bodyPr>
            <a:normAutofit/>
          </a:bodyPr>
          <a:lstStyle/>
          <a:p>
            <a:pPr algn="l"/>
            <a:r>
              <a:rPr lang="en-GB" sz="3200" i="1" dirty="0">
                <a:solidFill>
                  <a:srgbClr val="AB0552"/>
                </a:solidFill>
                <a:latin typeface="Trebuchet MS" panose="020B0603020202020204" pitchFamily="34" charset="0"/>
              </a:rPr>
              <a:t>Not professional enough?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B4302283-8337-B7B5-DDE8-10B71F9E6F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1E145305-A3D6-087E-4C6E-54B9C64C2D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7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ure 2">
            <a:extLst>
              <a:ext uri="{FF2B5EF4-FFF2-40B4-BE49-F238E27FC236}">
                <a16:creationId xmlns:a16="http://schemas.microsoft.com/office/drawing/2014/main" id="{2F4C46E9-F02E-80BA-7C95-07BBEA24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6" y="410180"/>
            <a:ext cx="3897430" cy="608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ig. 1">
            <a:extLst>
              <a:ext uri="{FF2B5EF4-FFF2-40B4-BE49-F238E27FC236}">
                <a16:creationId xmlns:a16="http://schemas.microsoft.com/office/drawing/2014/main" id="{BD5CA631-70C6-9557-A428-335D9669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73" y="432706"/>
            <a:ext cx="4574691" cy="33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Fig. 3">
            <a:extLst>
              <a:ext uri="{FF2B5EF4-FFF2-40B4-BE49-F238E27FC236}">
                <a16:creationId xmlns:a16="http://schemas.microsoft.com/office/drawing/2014/main" id="{D1534409-3102-469C-BED5-3D5070AD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13" y="4132202"/>
            <a:ext cx="5039834" cy="23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3FAE5-AA74-E6AC-4AD5-9CBAB0C4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9CAE-C5F6-E237-7C66-87FAAA6F3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font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F0F40-1B90-3E26-31FA-5344314FECA6}"/>
              </a:ext>
            </a:extLst>
          </p:cNvPr>
          <p:cNvSpPr txBox="1"/>
          <p:nvPr/>
        </p:nvSpPr>
        <p:spPr>
          <a:xfrm>
            <a:off x="392784" y="1559642"/>
            <a:ext cx="82218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If you wonder whether it’s too small, it probably is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Small fonts are likely to be pixelated at the production stage and become illegible in the final pdf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Figures use sans-serif fonts - they are more legible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Legibility </a:t>
            </a:r>
            <a:r>
              <a:rPr lang="en-DE" b="1" dirty="0">
                <a:solidFill>
                  <a:schemeClr val="bg1">
                    <a:lumMod val="65000"/>
                  </a:schemeClr>
                </a:solidFill>
              </a:rPr>
              <a:t>≠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 readability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507E7596-916B-CA3A-5486-E335680C80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B83B3FE7-9969-AA6E-6830-5AC017E9FF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95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F6CF5C-A876-0A1B-1A85-3626E9CB4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9D18-463E-AAB0-C2A4-A125AF34B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What we are going to learn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52BC8-61A1-A0AD-73F3-DC76CDC0958C}"/>
              </a:ext>
            </a:extLst>
          </p:cNvPr>
          <p:cNvSpPr txBox="1"/>
          <p:nvPr/>
        </p:nvSpPr>
        <p:spPr>
          <a:xfrm>
            <a:off x="392784" y="1474619"/>
            <a:ext cx="8221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When to use figures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…and when tables or text works better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Why they matter more than everyone seems to think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Some general principles of what makes a good figure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Two methods of refining: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ggplot2 + Canva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Flourish + Canva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How to survive the production stage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No coding today!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AF4638D8-8D0C-2904-A555-10CD7AAEBC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8ACB2127-5956-331E-0C9C-E2BA134DFB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2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C89662-25CF-6F3B-9E08-7A945C118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E850-3785-1CDF-E054-2161CC8E0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font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AE0731-9648-3182-E176-6F817B646897}"/>
              </a:ext>
            </a:extLst>
          </p:cNvPr>
          <p:cNvSpPr txBox="1"/>
          <p:nvPr/>
        </p:nvSpPr>
        <p:spPr>
          <a:xfrm>
            <a:off x="392784" y="1559642"/>
            <a:ext cx="82218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If you wonder whether it’s too small, it probably is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Small fonts are likely to be pixelated at the production stage and become illegible in the final pdf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Figures use sans-serif fonts - they are more legible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Legibility </a:t>
            </a:r>
            <a:r>
              <a:rPr lang="en-DE" b="1" dirty="0">
                <a:solidFill>
                  <a:schemeClr val="bg1">
                    <a:lumMod val="65000"/>
                  </a:schemeClr>
                </a:solidFill>
              </a:rPr>
              <a:t>≠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 readability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0ABEA49D-FB78-968E-334D-BC928CDCD0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2B4D3AEC-FAE1-98B5-603C-59C49AFAA6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2" descr="Design Lesson: What's the Difference Between Serif and Sans-Serif Fonts?">
            <a:extLst>
              <a:ext uri="{FF2B5EF4-FFF2-40B4-BE49-F238E27FC236}">
                <a16:creationId xmlns:a16="http://schemas.microsoft.com/office/drawing/2014/main" id="{8589D6BE-53D5-1EEC-7DD7-351BEFEE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54" y="4196322"/>
            <a:ext cx="4843892" cy="23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38FDEC-D66D-0B8C-BA3E-833E30979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2D87-C263-DBDC-EA85-4C37B7FEA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font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73B400-702B-E6DE-85F8-304A8ED30CF1}"/>
              </a:ext>
            </a:extLst>
          </p:cNvPr>
          <p:cNvSpPr txBox="1"/>
          <p:nvPr/>
        </p:nvSpPr>
        <p:spPr>
          <a:xfrm>
            <a:off x="392784" y="1559642"/>
            <a:ext cx="82218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If you wonder whether it’s too small, it probably is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Small fonts are likely to be pixelated at the production stage and become illegible in the final pdf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Figures use sans-serif fonts - they are more legible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Legibility </a:t>
            </a:r>
            <a:r>
              <a:rPr lang="en-DE" b="1" dirty="0"/>
              <a:t>≠</a:t>
            </a:r>
            <a:r>
              <a:rPr lang="en-GB" sz="2000" dirty="0">
                <a:latin typeface="Trebuchet MS" panose="020B0603020202020204" pitchFamily="34" charset="0"/>
              </a:rPr>
              <a:t> readability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50F05BF0-02A9-D8AC-7E98-8E213AA28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292DE4A8-0264-9CFD-EDB9-CBE5F5DF6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CDEFA-5487-BC54-EDEC-EC6861457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84" y="3842597"/>
            <a:ext cx="2391615" cy="260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6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28FC2-056C-8E0F-62CC-4B152A197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E412-4395-3E8D-5B68-A19BF5CD4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font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41C798-558C-EC2E-E87D-AA635B2963D6}"/>
              </a:ext>
            </a:extLst>
          </p:cNvPr>
          <p:cNvSpPr txBox="1"/>
          <p:nvPr/>
        </p:nvSpPr>
        <p:spPr>
          <a:xfrm>
            <a:off x="392784" y="1559642"/>
            <a:ext cx="82218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If you wonder whether it’s too small, it probably is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Small fonts are likely to be pixelated at the production stage and become illegible in the final pdf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Figures use sans-serif fonts - they are more legible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Legibility </a:t>
            </a:r>
            <a:r>
              <a:rPr lang="en-DE" b="1" dirty="0"/>
              <a:t>≠</a:t>
            </a:r>
            <a:r>
              <a:rPr lang="en-GB" sz="2000" dirty="0">
                <a:latin typeface="Trebuchet MS" panose="020B0603020202020204" pitchFamily="34" charset="0"/>
              </a:rPr>
              <a:t> readability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33CCA105-29D9-A7C7-A991-97889866F4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AB7F69B4-4E14-82C5-F465-E14C42A8B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3FFFD-25C6-897C-E897-10A3D707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84" y="3842597"/>
            <a:ext cx="2391615" cy="2605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7F052-410F-08C7-FEAC-A5F258F2A8A7}"/>
              </a:ext>
            </a:extLst>
          </p:cNvPr>
          <p:cNvSpPr txBox="1"/>
          <p:nvPr/>
        </p:nvSpPr>
        <p:spPr>
          <a:xfrm>
            <a:off x="3149600" y="3842598"/>
            <a:ext cx="5808770" cy="2605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Bahnschrift" panose="020B0502040204020203" pitchFamily="34" charset="0"/>
              </a:rPr>
              <a:t>Habe nun, ach! Philosophie, Juristerei und Medizin, und leider auch Theologie durchaus studiert, mit heißem </a:t>
            </a:r>
            <a:r>
              <a:rPr lang="de-DE" sz="2000" dirty="0" err="1">
                <a:latin typeface="Bahnschrift" panose="020B0502040204020203" pitchFamily="34" charset="0"/>
              </a:rPr>
              <a:t>Bemühn</a:t>
            </a:r>
            <a:r>
              <a:rPr lang="de-DE" sz="2000" dirty="0">
                <a:latin typeface="Bahnschrift" panose="020B0502040204020203" pitchFamily="34" charset="0"/>
              </a:rPr>
              <a:t>. Da steh ich nun, ich armer Tor! Und bin so klug als wie zuvor; Heiße Magister, heiße Doktor gar und ziehe schon an die </a:t>
            </a:r>
            <a:r>
              <a:rPr lang="de-DE" sz="2000" dirty="0" err="1">
                <a:latin typeface="Bahnschrift" panose="020B0502040204020203" pitchFamily="34" charset="0"/>
              </a:rPr>
              <a:t>zehen</a:t>
            </a:r>
            <a:r>
              <a:rPr lang="de-DE" sz="2000" dirty="0">
                <a:latin typeface="Bahnschrift" panose="020B0502040204020203" pitchFamily="34" charset="0"/>
              </a:rPr>
              <a:t> Jahr Herauf, herab und quer und krumm Meine Schüler an der Nase herum –</a:t>
            </a:r>
          </a:p>
          <a:p>
            <a:r>
              <a:rPr lang="de-DE" sz="2000" dirty="0">
                <a:latin typeface="Bahnschrift" panose="020B0502040204020203" pitchFamily="34" charset="0"/>
              </a:rPr>
              <a:t>Und sehe, </a:t>
            </a:r>
            <a:r>
              <a:rPr lang="de-DE" sz="2000" dirty="0" err="1">
                <a:latin typeface="Bahnschrift" panose="020B0502040204020203" pitchFamily="34" charset="0"/>
              </a:rPr>
              <a:t>daß</a:t>
            </a:r>
            <a:r>
              <a:rPr lang="de-DE" sz="2000" dirty="0">
                <a:latin typeface="Bahnschrift" panose="020B0502040204020203" pitchFamily="34" charset="0"/>
              </a:rPr>
              <a:t> wir nichts wissen können!</a:t>
            </a:r>
            <a:endParaRPr lang="en-GB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85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FE1AD-4298-DE35-3601-487CAA598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0345-ACFF-5056-266B-40D0D91D3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font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18EED-D346-F773-9BCB-1B93E5763727}"/>
              </a:ext>
            </a:extLst>
          </p:cNvPr>
          <p:cNvSpPr txBox="1"/>
          <p:nvPr/>
        </p:nvSpPr>
        <p:spPr>
          <a:xfrm>
            <a:off x="392784" y="1559642"/>
            <a:ext cx="82218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If you wonder whether it’s too small, it probably is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Small fonts are likely to be pixelated at the production stage and become illegible in the final pdf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Figures use sans-serif fonts - they are more legible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Legibility </a:t>
            </a:r>
            <a:r>
              <a:rPr lang="en-DE" b="1" dirty="0"/>
              <a:t>≠</a:t>
            </a:r>
            <a:r>
              <a:rPr lang="en-GB" sz="2000" dirty="0">
                <a:latin typeface="Trebuchet MS" panose="020B0603020202020204" pitchFamily="34" charset="0"/>
              </a:rPr>
              <a:t> readability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06443052-8C89-5341-83E9-2B53C70A0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1EB22807-7FBF-43BE-1F41-79BF32965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A6028-16FE-ADE7-FBCC-2CEC5C3C1B6C}"/>
              </a:ext>
            </a:extLst>
          </p:cNvPr>
          <p:cNvSpPr txBox="1"/>
          <p:nvPr/>
        </p:nvSpPr>
        <p:spPr>
          <a:xfrm>
            <a:off x="1515215" y="4519773"/>
            <a:ext cx="58087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ill Sans MT" panose="020B0502020104020203" pitchFamily="34" charset="0"/>
              </a:rPr>
              <a:t>Gill Sans MT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20B55-1442-2F3D-D0CE-24251DF2F657}"/>
              </a:ext>
            </a:extLst>
          </p:cNvPr>
          <p:cNvSpPr txBox="1"/>
          <p:nvPr/>
        </p:nvSpPr>
        <p:spPr>
          <a:xfrm>
            <a:off x="1515215" y="5129534"/>
            <a:ext cx="58087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Trebuchet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8484B-FD07-FBE5-29C4-C3E07616EE9C}"/>
              </a:ext>
            </a:extLst>
          </p:cNvPr>
          <p:cNvSpPr txBox="1"/>
          <p:nvPr/>
        </p:nvSpPr>
        <p:spPr>
          <a:xfrm>
            <a:off x="1515215" y="5763107"/>
            <a:ext cx="58087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rebuchet MS" panose="020B0603020202020204" pitchFamily="34" charset="0"/>
              </a:rPr>
              <a:t>     </a:t>
            </a:r>
          </a:p>
        </p:txBody>
      </p:sp>
      <p:pic>
        <p:nvPicPr>
          <p:cNvPr id="10" name="Picture 2" descr="Glacial Indifference in use - Fonts In Use">
            <a:extLst>
              <a:ext uri="{FF2B5EF4-FFF2-40B4-BE49-F238E27FC236}">
                <a16:creationId xmlns:a16="http://schemas.microsoft.com/office/drawing/2014/main" id="{4F53CEB4-8885-EDE8-682B-4E62C5FD3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492"/>
          <a:stretch>
            <a:fillRect/>
          </a:stretch>
        </p:blipFill>
        <p:spPr bwMode="auto">
          <a:xfrm>
            <a:off x="3074109" y="5763107"/>
            <a:ext cx="2352977" cy="3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lacial Indifference in use - Fonts In Use">
            <a:extLst>
              <a:ext uri="{FF2B5EF4-FFF2-40B4-BE49-F238E27FC236}">
                <a16:creationId xmlns:a16="http://schemas.microsoft.com/office/drawing/2014/main" id="{DAAB5465-F9B5-8631-84D0-60E38E640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6"/>
          <a:stretch>
            <a:fillRect/>
          </a:stretch>
        </p:blipFill>
        <p:spPr bwMode="auto">
          <a:xfrm>
            <a:off x="4195426" y="5823829"/>
            <a:ext cx="2463319" cy="4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56BE27-4ACB-D3AE-8318-DA38C915E2D0}"/>
              </a:ext>
            </a:extLst>
          </p:cNvPr>
          <p:cNvSpPr txBox="1"/>
          <p:nvPr/>
        </p:nvSpPr>
        <p:spPr>
          <a:xfrm>
            <a:off x="1515215" y="3886200"/>
            <a:ext cx="58087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Calibri</a:t>
            </a:r>
          </a:p>
        </p:txBody>
      </p:sp>
    </p:spTree>
    <p:extLst>
      <p:ext uri="{BB962C8B-B14F-4D97-AF65-F5344CB8AC3E}">
        <p14:creationId xmlns:p14="http://schemas.microsoft.com/office/powerpoint/2010/main" val="3933633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1.  Average self-reported probability by setting, personal morality, and self-control abilities.Note: PM – personal morality; SCA – self-control ability. Participants were assigned to high and low groups based on the median split of the sample.">
            <a:extLst>
              <a:ext uri="{FF2B5EF4-FFF2-40B4-BE49-F238E27FC236}">
                <a16:creationId xmlns:a16="http://schemas.microsoft.com/office/drawing/2014/main" id="{24728ACE-C63B-1274-F938-E110B608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75" y="209281"/>
            <a:ext cx="5564449" cy="64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7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4D5A4-8F4D-9AC9-0C93-980AC3D2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9582-4404-ADD8-DED8-4EBA90C5B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Method I: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Flourish</a:t>
            </a: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+</a:t>
            </a:r>
            <a:r>
              <a:rPr lang="en-GB" sz="48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Canva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383C4-F409-8B21-0AFB-D5131770994D}"/>
              </a:ext>
            </a:extLst>
          </p:cNvPr>
          <p:cNvSpPr txBox="1"/>
          <p:nvPr/>
        </p:nvSpPr>
        <p:spPr>
          <a:xfrm>
            <a:off x="392784" y="1559642"/>
            <a:ext cx="834553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Flourish is an online, mostly free-of-charge tool for data visualisation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Achieving similar quality and aesthetics through coding would require very advanced skills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Canva can be used to refine Flourish-generated figure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Broader selection of fonts, manual changes to the layout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However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: exporting high-resolution figures requires membership so consider free trial or similar PowerPoint functionalities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F8507148-E837-41B3-F4FD-9689C25105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E0EF58E2-974D-E259-C873-0B0747E3E2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Flourish - YouTube">
            <a:extLst>
              <a:ext uri="{FF2B5EF4-FFF2-40B4-BE49-F238E27FC236}">
                <a16:creationId xmlns:a16="http://schemas.microsoft.com/office/drawing/2014/main" id="{7D62D5C9-A31E-5D9A-1C80-18A6514B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49" y="4797380"/>
            <a:ext cx="1916378" cy="19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1005B5-ADE9-E44F-D27F-EAE021210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01FB-A059-8E26-6D12-5394C624D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Method I: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Flourish</a:t>
            </a: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+</a:t>
            </a:r>
            <a:r>
              <a:rPr lang="en-GB" sz="48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Canva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5B4CF-7DF8-8543-9940-E92617E2D436}"/>
              </a:ext>
            </a:extLst>
          </p:cNvPr>
          <p:cNvSpPr txBox="1"/>
          <p:nvPr/>
        </p:nvSpPr>
        <p:spPr>
          <a:xfrm>
            <a:off x="392784" y="1559642"/>
            <a:ext cx="834553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Flourish is an online, mostly free-of-charge tool for data visualisation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Achieving similar quality and aesthetics through coding would require very advanced skills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Canva can be used to refine Flourish-generated figure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Broader selection of fonts, manual changes to the layout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Trebuchet MS" panose="020B0603020202020204" pitchFamily="34" charset="0"/>
              </a:rPr>
              <a:t>However</a:t>
            </a:r>
            <a:r>
              <a:rPr lang="en-GB" sz="2000" dirty="0">
                <a:latin typeface="Trebuchet MS" panose="020B0603020202020204" pitchFamily="34" charset="0"/>
              </a:rPr>
              <a:t>: exporting high-resolution figures requires membership so consider free trial or similar PowerPoint functionalities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6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3EB78C19-CE58-29A2-C0C2-1632774D58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04138DF7-3E85-39DF-C2D8-772116BFBD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Canva - Download and install on Windows | Microsoft Store">
            <a:extLst>
              <a:ext uri="{FF2B5EF4-FFF2-40B4-BE49-F238E27FC236}">
                <a16:creationId xmlns:a16="http://schemas.microsoft.com/office/drawing/2014/main" id="{E19CDA08-5717-1510-23F5-0F628EB3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797381"/>
            <a:ext cx="1916378" cy="19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ourish - YouTube">
            <a:extLst>
              <a:ext uri="{FF2B5EF4-FFF2-40B4-BE49-F238E27FC236}">
                <a16:creationId xmlns:a16="http://schemas.microsoft.com/office/drawing/2014/main" id="{DB15199D-A4A8-F4E4-AA49-B3A0889D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49" y="4797380"/>
            <a:ext cx="1916378" cy="19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DCF789-8A32-86FC-0172-4E5D669A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2" y="197927"/>
            <a:ext cx="7585656" cy="298488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A258D46-38B4-EB6E-3D48-63D04FD4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6" y="3474076"/>
            <a:ext cx="7403548" cy="30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78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tails are in the caption following the image">
            <a:extLst>
              <a:ext uri="{FF2B5EF4-FFF2-40B4-BE49-F238E27FC236}">
                <a16:creationId xmlns:a16="http://schemas.microsoft.com/office/drawing/2014/main" id="{D9AB2DE4-5453-C230-8C33-8FFD161D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65" y="1997585"/>
            <a:ext cx="6659053" cy="32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78D6C-40E6-BAF1-4121-FFB69E9A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8" y="1667814"/>
            <a:ext cx="1559222" cy="40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5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019FC-DAE7-6A0E-E2E9-25860FDC5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198-E2B6-A4C5-D569-59B82C7BB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Method II: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ggplot2</a:t>
            </a: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+</a:t>
            </a:r>
            <a:r>
              <a:rPr lang="en-GB" sz="48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Canva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7B7684-0289-D4C4-A096-B2A8E2088C11}"/>
              </a:ext>
            </a:extLst>
          </p:cNvPr>
          <p:cNvSpPr txBox="1"/>
          <p:nvPr/>
        </p:nvSpPr>
        <p:spPr>
          <a:xfrm>
            <a:off x="392784" y="1559642"/>
            <a:ext cx="82218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While it’s very hard to match Flourish on aesthetics, it lacks a few functions useful for visualising statistics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Error bars in figures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Confidence intervals in coefficient plots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Poor jittering functions</a:t>
            </a:r>
          </a:p>
        </p:txBody>
      </p:sp>
    </p:spTree>
    <p:extLst>
      <p:ext uri="{BB962C8B-B14F-4D97-AF65-F5344CB8AC3E}">
        <p14:creationId xmlns:p14="http://schemas.microsoft.com/office/powerpoint/2010/main" val="233627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443FB-EB91-67B8-0F32-5725822FF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0B02-501A-ED10-B3F8-06EED0076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What we are going to learn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7EF4E3-F7B0-8E3E-6492-9F21DDF0E126}"/>
              </a:ext>
            </a:extLst>
          </p:cNvPr>
          <p:cNvSpPr txBox="1"/>
          <p:nvPr/>
        </p:nvSpPr>
        <p:spPr>
          <a:xfrm>
            <a:off x="392784" y="1474619"/>
            <a:ext cx="8221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When to use figures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…and when tables or text works better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Why they matter more than everyone seems to think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Some general principles of what makes a good figure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Two methods of refining: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ggplot2 + Canva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Flourish + Canva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How to survive the production stage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No coding today!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EBB7563E-959B-5321-C54F-D086A2981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60DE70D0-4B77-5448-CD26-2EDC1E8E4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40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5803AF-B10C-7426-B3E1-F14F1DA2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E28A-FFA3-4C3D-2856-3D6DA0DDA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Method II: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ggplot2</a:t>
            </a: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+</a:t>
            </a:r>
            <a:r>
              <a:rPr lang="en-GB" sz="48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Canva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E0990A-2608-A5C2-7E40-0C07850DC3EE}"/>
              </a:ext>
            </a:extLst>
          </p:cNvPr>
          <p:cNvSpPr txBox="1"/>
          <p:nvPr/>
        </p:nvSpPr>
        <p:spPr>
          <a:xfrm>
            <a:off x="392784" y="1559642"/>
            <a:ext cx="82218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While it’s very hard to match Flourish on aesthetics, it lacks a few functions useful for visualising statistics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Error bars in figures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Confidence intervals in coefficient plots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Poor jittering functions</a:t>
            </a:r>
          </a:p>
        </p:txBody>
      </p:sp>
      <p:pic>
        <p:nvPicPr>
          <p:cNvPr id="8194" name="Picture 2" descr="Error Bar Plot in R. Error bar Plot, Error bars are visual… | by finnstats  | Medium">
            <a:extLst>
              <a:ext uri="{FF2B5EF4-FFF2-40B4-BE49-F238E27FC236}">
                <a16:creationId xmlns:a16="http://schemas.microsoft.com/office/drawing/2014/main" id="{6E192D8A-84E8-AA0E-ACF5-C8A9D8FB4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9"/>
          <a:stretch>
            <a:fillRect/>
          </a:stretch>
        </p:blipFill>
        <p:spPr bwMode="auto">
          <a:xfrm>
            <a:off x="87984" y="3879948"/>
            <a:ext cx="2762540" cy="261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94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5955E-2D42-8119-C87B-8410AECB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C8AC-7E09-2113-60E7-AE061D6B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Method II: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ggplot2</a:t>
            </a: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+</a:t>
            </a:r>
            <a:r>
              <a:rPr lang="en-GB" sz="48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Canva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5CF49-E0F3-5DD8-7532-4A62C307EA41}"/>
              </a:ext>
            </a:extLst>
          </p:cNvPr>
          <p:cNvSpPr txBox="1"/>
          <p:nvPr/>
        </p:nvSpPr>
        <p:spPr>
          <a:xfrm>
            <a:off x="392784" y="1559642"/>
            <a:ext cx="82218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While it’s very hard to match Flourish on aesthetics, it lacks a few functions useful for visualising statistics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Error bars in figures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Confidence intervals in coefficient plots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Poor jittering functions</a:t>
            </a:r>
          </a:p>
        </p:txBody>
      </p:sp>
      <p:pic>
        <p:nvPicPr>
          <p:cNvPr id="8194" name="Picture 2" descr="Error Bar Plot in R. Error bar Plot, Error bars are visual… | by finnstats  | Medium">
            <a:extLst>
              <a:ext uri="{FF2B5EF4-FFF2-40B4-BE49-F238E27FC236}">
                <a16:creationId xmlns:a16="http://schemas.microsoft.com/office/drawing/2014/main" id="{D4A8F03B-D4AE-780F-7FB9-D484043EF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9"/>
          <a:stretch>
            <a:fillRect/>
          </a:stretch>
        </p:blipFill>
        <p:spPr bwMode="auto">
          <a:xfrm>
            <a:off x="87984" y="3879948"/>
            <a:ext cx="2762540" cy="261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3521B6-82B8-61A5-823B-FB684B2D92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45"/>
          <a:stretch>
            <a:fillRect/>
          </a:stretch>
        </p:blipFill>
        <p:spPr>
          <a:xfrm>
            <a:off x="2932732" y="3879948"/>
            <a:ext cx="3457977" cy="26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3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38F0E-E3C0-3F8E-195A-92766BD89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3688-911E-BBC2-B7A9-31D1B7806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Method II: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ggplot2</a:t>
            </a: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+</a:t>
            </a:r>
            <a:r>
              <a:rPr lang="en-GB" sz="48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4800" i="1" dirty="0">
                <a:solidFill>
                  <a:srgbClr val="AB0552"/>
                </a:solidFill>
                <a:latin typeface="Trebuchet MS" panose="020B0603020202020204" pitchFamily="34" charset="0"/>
              </a:rPr>
              <a:t>Canva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C31B98-1661-327F-5139-211E45880353}"/>
              </a:ext>
            </a:extLst>
          </p:cNvPr>
          <p:cNvSpPr txBox="1"/>
          <p:nvPr/>
        </p:nvSpPr>
        <p:spPr>
          <a:xfrm>
            <a:off x="392784" y="1559642"/>
            <a:ext cx="82218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While it’s very hard to match Flourish on aesthetics, it lacks a few functions useful for visualising statistics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Error bars in figures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Confidence intervals in coefficient plots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Poor jittering functions</a:t>
            </a:r>
          </a:p>
        </p:txBody>
      </p:sp>
      <p:pic>
        <p:nvPicPr>
          <p:cNvPr id="8194" name="Picture 2" descr="Error Bar Plot in R. Error bar Plot, Error bars are visual… | by finnstats  | Medium">
            <a:extLst>
              <a:ext uri="{FF2B5EF4-FFF2-40B4-BE49-F238E27FC236}">
                <a16:creationId xmlns:a16="http://schemas.microsoft.com/office/drawing/2014/main" id="{859375F7-365B-3703-01A8-A88369028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9"/>
          <a:stretch>
            <a:fillRect/>
          </a:stretch>
        </p:blipFill>
        <p:spPr bwMode="auto">
          <a:xfrm>
            <a:off x="87984" y="3879948"/>
            <a:ext cx="2762540" cy="261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7B113-9866-EB1F-6604-6E5E8336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45"/>
          <a:stretch>
            <a:fillRect/>
          </a:stretch>
        </p:blipFill>
        <p:spPr>
          <a:xfrm>
            <a:off x="2932732" y="3879948"/>
            <a:ext cx="3457977" cy="2606755"/>
          </a:xfrm>
          <a:prstGeom prst="rect">
            <a:avLst/>
          </a:prstGeom>
        </p:spPr>
      </p:pic>
      <p:pic>
        <p:nvPicPr>
          <p:cNvPr id="9218" name="Picture 2" descr="Fig. 1">
            <a:extLst>
              <a:ext uri="{FF2B5EF4-FFF2-40B4-BE49-F238E27FC236}">
                <a16:creationId xmlns:a16="http://schemas.microsoft.com/office/drawing/2014/main" id="{D7526FCD-C98B-AAFF-EDF5-B35C9CA6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/>
          <a:stretch>
            <a:fillRect/>
          </a:stretch>
        </p:blipFill>
        <p:spPr bwMode="auto">
          <a:xfrm>
            <a:off x="6472918" y="3879948"/>
            <a:ext cx="2583098" cy="26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04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712C81-E912-2E45-28D5-1CC571363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5" y="1254732"/>
            <a:ext cx="4404473" cy="410428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CA2A2-E100-ECC3-9B7C-5875F99DA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6" y="1253331"/>
            <a:ext cx="4257909" cy="4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58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FEAD1-49CF-2B3C-8A50-3C5A87EC4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15B19E-4078-A511-D4BC-9F40E794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38" y="171450"/>
            <a:ext cx="3218923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5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E84CB-C753-85A0-5FAD-98F871880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24BD896-F655-2947-373F-1F8F262B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4" y="184743"/>
            <a:ext cx="7554912" cy="64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69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25AA4-DB12-B166-B05F-C9314AB55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C86ED-A539-D135-AE4E-3981E337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249" y="0"/>
            <a:ext cx="4073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79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9DD0FE-7314-C381-66D7-A1918EA74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5A7C-8184-773E-741B-560228963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783982"/>
            <a:ext cx="8663232" cy="880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How to survive </a:t>
            </a:r>
            <a:b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</a:b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production stage</a:t>
            </a:r>
            <a:endParaRPr lang="en-GB" sz="4800" i="1" dirty="0">
              <a:solidFill>
                <a:srgbClr val="AB055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5DA369-9A79-065C-A2C4-5E843429B182}"/>
              </a:ext>
            </a:extLst>
          </p:cNvPr>
          <p:cNvSpPr txBox="1"/>
          <p:nvPr/>
        </p:nvSpPr>
        <p:spPr>
          <a:xfrm>
            <a:off x="461086" y="1845392"/>
            <a:ext cx="822182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Large publishers cash in large sums yet provide only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1990s-style EM system to facilitate (?) review process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DOIs, copyrights, etc.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Poor formatting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64A95-345E-BE85-1284-183E359E0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073" y="3267075"/>
            <a:ext cx="4912927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7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4C123-B2DA-EE2B-4CE0-7F250FB27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62BD-3EC3-4FC3-76B5-8A3EBE690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783982"/>
            <a:ext cx="8663232" cy="880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How to survive </a:t>
            </a:r>
            <a:b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</a:b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production stage</a:t>
            </a:r>
            <a:endParaRPr lang="en-GB" sz="4800" i="1" dirty="0">
              <a:solidFill>
                <a:srgbClr val="AB055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3D4379-1C2B-B621-F1DF-370FF0AD6238}"/>
              </a:ext>
            </a:extLst>
          </p:cNvPr>
          <p:cNvSpPr txBox="1"/>
          <p:nvPr/>
        </p:nvSpPr>
        <p:spPr>
          <a:xfrm>
            <a:off x="461086" y="1845392"/>
            <a:ext cx="822182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Large publishers cash in large sums yet provide only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1990s-style EM system to facilitate (?) review process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DOIs, copyrights, etc.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Poor formatting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9F15C-CA20-164A-D3FC-0D73C1383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073" y="3267075"/>
            <a:ext cx="4912927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95CD4B-0E90-A947-43F7-F54415767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2410-853E-3224-D56C-7BF67B441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783982"/>
            <a:ext cx="8663232" cy="880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How to survive </a:t>
            </a:r>
            <a:b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</a:b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production stage</a:t>
            </a:r>
            <a:endParaRPr lang="en-GB" sz="4800" i="1" dirty="0">
              <a:solidFill>
                <a:srgbClr val="AB055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5935DA-AEC2-0588-D1D8-11E0B83BDF17}"/>
              </a:ext>
            </a:extLst>
          </p:cNvPr>
          <p:cNvSpPr txBox="1"/>
          <p:nvPr/>
        </p:nvSpPr>
        <p:spPr>
          <a:xfrm>
            <a:off x="461086" y="1845392"/>
            <a:ext cx="822182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Large publishers cash in large sums yet provide only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1990s-style EM system to facilitate (?) review process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DOIs, copyrights, etc.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latin typeface="Trebuchet MS" panose="020B0603020202020204" pitchFamily="34" charset="0"/>
              </a:rPr>
              <a:t>Poor formatting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92BA0-271B-1D8D-9AEC-5EF0005EC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073" y="3267075"/>
            <a:ext cx="4912927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989A3-A799-2492-3786-DBF6E50DF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45C7-DEF8-5FF5-6A1F-91121926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What we are going to learn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34372D-8376-0F30-6000-723B59E0AD42}"/>
              </a:ext>
            </a:extLst>
          </p:cNvPr>
          <p:cNvSpPr txBox="1"/>
          <p:nvPr/>
        </p:nvSpPr>
        <p:spPr>
          <a:xfrm>
            <a:off x="392784" y="1474619"/>
            <a:ext cx="8221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When to use figures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…and when tables or text works better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Why they matter more than everyone seems to think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Some general principles of what makes a good figure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Two methods of refining: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ggplot2 + Canva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Flourish + Canva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How to survive the production stage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No coding today!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7F6C9D2B-5B98-D70F-F0BB-735CA82399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06405CBE-19B8-966B-07B6-A8A5D45F7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453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25C39-7312-18D4-840F-14290B0F3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DC2C-3344-775A-A466-AFA5FA74A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783982"/>
            <a:ext cx="8663232" cy="880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How to survive </a:t>
            </a:r>
            <a:b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</a:b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production stage (continued)</a:t>
            </a:r>
            <a:endParaRPr lang="en-GB" sz="4800" i="1" dirty="0">
              <a:solidFill>
                <a:srgbClr val="AB055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5753BC-7172-A2B9-18DE-F8EEE7DE5AF6}"/>
              </a:ext>
            </a:extLst>
          </p:cNvPr>
          <p:cNvSpPr txBox="1"/>
          <p:nvPr/>
        </p:nvSpPr>
        <p:spPr>
          <a:xfrm>
            <a:off x="461086" y="1845392"/>
            <a:ext cx="82218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The editing by the production team is done in a sloppy, indiscriminate, and usually counterproductive way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Always check your proofs and make sure they didn’t introduce new mistakes to the text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Figures are very likely to be affected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Resolution drops dramatically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They could be placed in the wrong part of manuscript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The scaling could be off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Raise your concerns early on and request to see the proofs after the changes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If needed escalate to the EiC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This is always easier before the publication</a:t>
            </a:r>
          </a:p>
        </p:txBody>
      </p:sp>
    </p:spTree>
    <p:extLst>
      <p:ext uri="{BB962C8B-B14F-4D97-AF65-F5344CB8AC3E}">
        <p14:creationId xmlns:p14="http://schemas.microsoft.com/office/powerpoint/2010/main" val="2099314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C5045-D511-B013-21DD-2C91890B9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B1A2-1D32-8E5A-3636-F2568F2E0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783982"/>
            <a:ext cx="8663232" cy="880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How to survive </a:t>
            </a:r>
            <a:b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</a:b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production stage (continued)</a:t>
            </a:r>
            <a:endParaRPr lang="en-GB" sz="4800" i="1" dirty="0">
              <a:solidFill>
                <a:srgbClr val="AB055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3BE77-D736-8AFB-2833-A169099F8E3A}"/>
              </a:ext>
            </a:extLst>
          </p:cNvPr>
          <p:cNvSpPr txBox="1"/>
          <p:nvPr/>
        </p:nvSpPr>
        <p:spPr>
          <a:xfrm>
            <a:off x="461086" y="1845392"/>
            <a:ext cx="82218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The editing by the production team is done in a sloppy, indiscriminate, and usually counterproductive way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Always check your proofs and make sure they didn’t introduce new mistakes to the text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Figures are very likely to be affected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Resolution drops dramatically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They could be placed in the wrong part of manuscript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The scaling could be off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Raise your concerns early on and request to see the proofs after the changes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If needed escalate to the EiC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This is always easier before the publication</a:t>
            </a:r>
          </a:p>
        </p:txBody>
      </p:sp>
    </p:spTree>
    <p:extLst>
      <p:ext uri="{BB962C8B-B14F-4D97-AF65-F5344CB8AC3E}">
        <p14:creationId xmlns:p14="http://schemas.microsoft.com/office/powerpoint/2010/main" val="3659843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B0E9BA-4FA3-A890-884F-DA7DF064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9616-5AD2-D9DF-3470-862700EF8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783982"/>
            <a:ext cx="8663232" cy="880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How to survive </a:t>
            </a:r>
            <a:b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</a:br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the production stage (continued)</a:t>
            </a:r>
            <a:endParaRPr lang="en-GB" sz="4800" i="1" dirty="0">
              <a:solidFill>
                <a:srgbClr val="AB0552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E2668-9991-0B9D-F112-7ADA477B4EF4}"/>
              </a:ext>
            </a:extLst>
          </p:cNvPr>
          <p:cNvSpPr txBox="1"/>
          <p:nvPr/>
        </p:nvSpPr>
        <p:spPr>
          <a:xfrm>
            <a:off x="461086" y="1845392"/>
            <a:ext cx="82218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The editing by the production team is done in a sloppy, indiscriminate, and usually counterproductive way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Always check your proofs and make sure they didn’t introduce new mistakes to the text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Figures are very likely to be affected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Resolution drops dramatically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They could be placed in the wrong part of manuscript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The scaling could be off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Raise your concerns early on and request to see the proofs after the changes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If needed escalate to the EiC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This is always easier before the publication</a:t>
            </a:r>
          </a:p>
        </p:txBody>
      </p:sp>
    </p:spTree>
    <p:extLst>
      <p:ext uri="{BB962C8B-B14F-4D97-AF65-F5344CB8AC3E}">
        <p14:creationId xmlns:p14="http://schemas.microsoft.com/office/powerpoint/2010/main" val="16020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AD413A-D80A-3CDE-081D-C799B9C33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1435-86A5-2677-798E-C3B5CAA27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What we are going to learn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BEC921-78F0-9E61-A190-B71775BDF796}"/>
              </a:ext>
            </a:extLst>
          </p:cNvPr>
          <p:cNvSpPr txBox="1"/>
          <p:nvPr/>
        </p:nvSpPr>
        <p:spPr>
          <a:xfrm>
            <a:off x="392784" y="1474619"/>
            <a:ext cx="8221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When to use figures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…and when tables or text works better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Why they matter more than everyone seems to think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Some general principles of what makes a good figure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Two methods of refining: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Trebuchet MS" panose="020B0603020202020204" pitchFamily="34" charset="0"/>
              </a:rPr>
              <a:t>ggplot2 + Canva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Trebuchet MS" panose="020B0603020202020204" pitchFamily="34" charset="0"/>
              </a:rPr>
              <a:t>Flourish + Canva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How to survive the production stage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No coding today!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84F1D894-B431-6448-594A-1A0F4FDF82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A3B158B6-4E98-B6B1-8F46-AFDC89CE23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1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0A1C3-C043-9F81-5CCF-7003A4C19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C662-7DC5-B4B0-7885-692A8B04D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What we are going to learn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F0C735-4B0A-51E2-6EA9-2E9E47F9A2A5}"/>
              </a:ext>
            </a:extLst>
          </p:cNvPr>
          <p:cNvSpPr txBox="1"/>
          <p:nvPr/>
        </p:nvSpPr>
        <p:spPr>
          <a:xfrm>
            <a:off x="392784" y="1474619"/>
            <a:ext cx="8221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When to use figures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…and when tables or text works better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Why they matter more than everyone seems to think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Some general principles of what makes a good figure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Two methods of refining: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Trebuchet MS" panose="020B0603020202020204" pitchFamily="34" charset="0"/>
              </a:rPr>
              <a:t>ggplot2 + Canva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Trebuchet MS" panose="020B0603020202020204" pitchFamily="34" charset="0"/>
              </a:rPr>
              <a:t>Flourish + Canva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How to survive the production stage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rPr>
              <a:t>No coding today!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C485E2D2-09AB-A75C-F2A2-6AC28C3C7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F152EABF-BD53-D155-9686-CE7AF3ED3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1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A7FED0-0D0C-97C3-3258-9548D969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3D08-FC3F-8BDE-0746-7D441F4D1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What we are going to learn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F2244-EF76-EC21-96AB-0A1E5DC1BE2D}"/>
              </a:ext>
            </a:extLst>
          </p:cNvPr>
          <p:cNvSpPr txBox="1"/>
          <p:nvPr/>
        </p:nvSpPr>
        <p:spPr>
          <a:xfrm>
            <a:off x="392784" y="1474619"/>
            <a:ext cx="8221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When to use figures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…and when tables or text works better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Why they matter more than everyone seems to think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Some general principles of what makes a good figure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Two methods of refining: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Trebuchet MS" panose="020B0603020202020204" pitchFamily="34" charset="0"/>
              </a:rPr>
              <a:t>ggplot2 + Canva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Trebuchet MS" panose="020B0603020202020204" pitchFamily="34" charset="0"/>
              </a:rPr>
              <a:t>Flourish + Canva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How to survive the production stage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No coding today!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95524D02-F256-C4E1-E190-3307B9F9F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D53D429D-56D1-8070-A68C-BD1DF388D8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9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1416F-8068-C05F-F9C8-6F89B1EB6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1C9C-9BFD-1753-DE84-76B3A0335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84" y="269632"/>
            <a:ext cx="8663232" cy="880438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rgbClr val="AB0552"/>
                </a:solidFill>
                <a:latin typeface="Trebuchet MS" panose="020B0603020202020204" pitchFamily="34" charset="0"/>
              </a:rPr>
              <a:t>What we are going to learn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7382C-513F-CE76-1F62-FB5AF189D5CC}"/>
              </a:ext>
            </a:extLst>
          </p:cNvPr>
          <p:cNvSpPr txBox="1"/>
          <p:nvPr/>
        </p:nvSpPr>
        <p:spPr>
          <a:xfrm>
            <a:off x="392784" y="1480358"/>
            <a:ext cx="8221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When to use figures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603020202020204" pitchFamily="34" charset="0"/>
              </a:rPr>
              <a:t>…and when figures or text works better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Why they tables more than everyone seems to think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Some general principles of what makes a good figure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Two methods of refining: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Trebuchet MS" panose="020B0603020202020204" pitchFamily="34" charset="0"/>
              </a:rPr>
              <a:t>ggplot2 + Canva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i="1" dirty="0">
                <a:latin typeface="Trebuchet MS" panose="020B0603020202020204" pitchFamily="34" charset="0"/>
              </a:rPr>
              <a:t>Flourish + Canva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How to survive the production stage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No coding today!</a:t>
            </a:r>
          </a:p>
        </p:txBody>
      </p:sp>
      <p:sp>
        <p:nvSpPr>
          <p:cNvPr id="3" name="AutoShape 2" descr="How Data Visualization Tools Help Accountants | Caseware">
            <a:extLst>
              <a:ext uri="{FF2B5EF4-FFF2-40B4-BE49-F238E27FC236}">
                <a16:creationId xmlns:a16="http://schemas.microsoft.com/office/drawing/2014/main" id="{FDBFE456-9A7C-69F3-4672-DDA335000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Importance of Data Visualization in Accounting">
            <a:extLst>
              <a:ext uri="{FF2B5EF4-FFF2-40B4-BE49-F238E27FC236}">
                <a16:creationId xmlns:a16="http://schemas.microsoft.com/office/drawing/2014/main" id="{03EDD16D-7975-8AB8-F056-210D611AC6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00429-8C56-C33F-6500-E26D52B34B84}"/>
              </a:ext>
            </a:extLst>
          </p:cNvPr>
          <p:cNvSpPr txBox="1"/>
          <p:nvPr/>
        </p:nvSpPr>
        <p:spPr>
          <a:xfrm>
            <a:off x="2502204" y="5719408"/>
            <a:ext cx="383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i="1" dirty="0">
                <a:solidFill>
                  <a:srgbClr val="AB0552"/>
                </a:solidFill>
                <a:latin typeface="Trebuchet MS" panose="020B0603020202020204" pitchFamily="34" charset="0"/>
              </a:rPr>
              <a:t>…and now a few examples</a:t>
            </a:r>
          </a:p>
        </p:txBody>
      </p:sp>
    </p:spTree>
    <p:extLst>
      <p:ext uri="{BB962C8B-B14F-4D97-AF65-F5344CB8AC3E}">
        <p14:creationId xmlns:p14="http://schemas.microsoft.com/office/powerpoint/2010/main" val="77437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tails are in the caption following the image">
            <a:extLst>
              <a:ext uri="{FF2B5EF4-FFF2-40B4-BE49-F238E27FC236}">
                <a16:creationId xmlns:a16="http://schemas.microsoft.com/office/drawing/2014/main" id="{1140C814-AF91-E228-D998-C0BFAC80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94" y="223207"/>
            <a:ext cx="4881412" cy="64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4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1862</Words>
  <Application>Microsoft Office PowerPoint</Application>
  <PresentationFormat>On-screen Show (4:3)</PresentationFormat>
  <Paragraphs>211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Bahnschrift</vt:lpstr>
      <vt:lpstr>Calibri</vt:lpstr>
      <vt:lpstr>Calibri Light</vt:lpstr>
      <vt:lpstr>Gill Sans MT</vt:lpstr>
      <vt:lpstr>Trebuchet MS</vt:lpstr>
      <vt:lpstr>Office Theme</vt:lpstr>
      <vt:lpstr>Formatting graphs   Improving your data visualisation with online tools</vt:lpstr>
      <vt:lpstr>What we are going to learn </vt:lpstr>
      <vt:lpstr>What we are going to learn </vt:lpstr>
      <vt:lpstr>What we are going to learn </vt:lpstr>
      <vt:lpstr>What we are going to learn </vt:lpstr>
      <vt:lpstr>What we are going to learn </vt:lpstr>
      <vt:lpstr>What we are going to learn </vt:lpstr>
      <vt:lpstr>What we are going to learn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inspiration from data journalism</vt:lpstr>
      <vt:lpstr>PowerPoint Presentation</vt:lpstr>
      <vt:lpstr>Not professional enough?</vt:lpstr>
      <vt:lpstr>PowerPoint Presentation</vt:lpstr>
      <vt:lpstr>The font</vt:lpstr>
      <vt:lpstr>The font</vt:lpstr>
      <vt:lpstr>The font</vt:lpstr>
      <vt:lpstr>The font</vt:lpstr>
      <vt:lpstr>The font</vt:lpstr>
      <vt:lpstr>PowerPoint Presentation</vt:lpstr>
      <vt:lpstr>Method I: Flourish + Canva</vt:lpstr>
      <vt:lpstr>Method I: Flourish + Canva</vt:lpstr>
      <vt:lpstr>PowerPoint Presentation</vt:lpstr>
      <vt:lpstr>PowerPoint Presentation</vt:lpstr>
      <vt:lpstr>Method II: ggplot2 + Canva</vt:lpstr>
      <vt:lpstr>Method II: ggplot2 + Canva</vt:lpstr>
      <vt:lpstr>Method II: ggplot2 + Canva</vt:lpstr>
      <vt:lpstr>Method II: ggplot2 + Canva</vt:lpstr>
      <vt:lpstr>PowerPoint Presentation</vt:lpstr>
      <vt:lpstr>PowerPoint Presentation</vt:lpstr>
      <vt:lpstr>PowerPoint Presentation</vt:lpstr>
      <vt:lpstr>PowerPoint Presentation</vt:lpstr>
      <vt:lpstr>How to survive  the production stage</vt:lpstr>
      <vt:lpstr>How to survive  the production stage</vt:lpstr>
      <vt:lpstr>How to survive  the production stage</vt:lpstr>
      <vt:lpstr>How to survive  the production stage (continued)</vt:lpstr>
      <vt:lpstr>How to survive  the production stage (continued)</vt:lpstr>
      <vt:lpstr>How to survive  the production stage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Andrzej Uhl</dc:creator>
  <cp:lastModifiedBy>Andrzej Uhl</cp:lastModifiedBy>
  <cp:revision>16</cp:revision>
  <dcterms:created xsi:type="dcterms:W3CDTF">2024-10-19T15:44:04Z</dcterms:created>
  <dcterms:modified xsi:type="dcterms:W3CDTF">2026-02-16T12:40:40Z</dcterms:modified>
</cp:coreProperties>
</file>