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63" r:id="rId7"/>
    <p:sldId id="261" r:id="rId8"/>
    <p:sldId id="262" r:id="rId9"/>
    <p:sldId id="266" r:id="rId10"/>
    <p:sldId id="267" r:id="rId11"/>
    <p:sldId id="268" r:id="rId12"/>
    <p:sldId id="269" r:id="rId13"/>
    <p:sldId id="271" r:id="rId14"/>
    <p:sldId id="273"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B62EE-572F-4DD5-98C1-E0814011A527}"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AC6F0B71-445B-48D7-8EF8-8944C23FECF7}">
      <dgm:prSet phldrT="[Text]"/>
      <dgm:spPr/>
      <dgm:t>
        <a:bodyPr/>
        <a:lstStyle/>
        <a:p>
          <a:r>
            <a:rPr lang="en-US" dirty="0" smtClean="0"/>
            <a:t>Trial </a:t>
          </a:r>
          <a:endParaRPr lang="en-US" dirty="0"/>
        </a:p>
      </dgm:t>
    </dgm:pt>
    <dgm:pt modelId="{71DDA426-C3FC-47F4-8BF9-67F2C81ACDE6}" type="parTrans" cxnId="{E02CD489-6E31-404A-92C3-9662BE4E4B58}">
      <dgm:prSet/>
      <dgm:spPr/>
      <dgm:t>
        <a:bodyPr/>
        <a:lstStyle/>
        <a:p>
          <a:endParaRPr lang="en-US"/>
        </a:p>
      </dgm:t>
    </dgm:pt>
    <dgm:pt modelId="{367C2982-78DA-4F1C-9315-363332790B17}" type="sibTrans" cxnId="{E02CD489-6E31-404A-92C3-9662BE4E4B58}">
      <dgm:prSet/>
      <dgm:spPr/>
      <dgm:t>
        <a:bodyPr/>
        <a:lstStyle/>
        <a:p>
          <a:endParaRPr lang="en-US"/>
        </a:p>
      </dgm:t>
    </dgm:pt>
    <dgm:pt modelId="{DFB8594B-C026-4F44-8C08-F6CF3433A055}">
      <dgm:prSet phldrT="[Text]" custT="1"/>
      <dgm:spPr/>
      <dgm:t>
        <a:bodyPr/>
        <a:lstStyle/>
        <a:p>
          <a:r>
            <a:rPr lang="en-US" sz="2400" dirty="0" smtClean="0"/>
            <a:t>EEF</a:t>
          </a:r>
          <a:endParaRPr lang="en-US" sz="2400" dirty="0"/>
        </a:p>
      </dgm:t>
    </dgm:pt>
    <dgm:pt modelId="{5F8E1FCF-F193-4B45-AE6B-2DAC6FCE58AF}" type="parTrans" cxnId="{E4364EBB-F0EC-451A-9AE8-6AE5F6DF06AD}">
      <dgm:prSet/>
      <dgm:spPr/>
      <dgm:t>
        <a:bodyPr/>
        <a:lstStyle/>
        <a:p>
          <a:endParaRPr lang="en-US"/>
        </a:p>
      </dgm:t>
    </dgm:pt>
    <dgm:pt modelId="{58FC746A-176A-4AA4-80C0-3C7010930758}" type="sibTrans" cxnId="{E4364EBB-F0EC-451A-9AE8-6AE5F6DF06AD}">
      <dgm:prSet/>
      <dgm:spPr/>
      <dgm:t>
        <a:bodyPr/>
        <a:lstStyle/>
        <a:p>
          <a:endParaRPr lang="en-US"/>
        </a:p>
      </dgm:t>
    </dgm:pt>
    <dgm:pt modelId="{569BB3D0-B194-40E7-BF8B-6983351485D6}">
      <dgm:prSet phldrT="[Text]" custT="1"/>
      <dgm:spPr/>
      <dgm:t>
        <a:bodyPr/>
        <a:lstStyle/>
        <a:p>
          <a:r>
            <a:rPr lang="en-US" sz="1800" dirty="0" smtClean="0"/>
            <a:t>Independent evaluators</a:t>
          </a:r>
          <a:endParaRPr lang="en-US" sz="1800" dirty="0"/>
        </a:p>
      </dgm:t>
    </dgm:pt>
    <dgm:pt modelId="{B8CB3678-821A-4E9D-8FC2-BF571B81E02C}" type="parTrans" cxnId="{9A69C4B6-C3D8-47D5-BB68-1345B57C9EC8}">
      <dgm:prSet/>
      <dgm:spPr/>
      <dgm:t>
        <a:bodyPr/>
        <a:lstStyle/>
        <a:p>
          <a:endParaRPr lang="en-US"/>
        </a:p>
      </dgm:t>
    </dgm:pt>
    <dgm:pt modelId="{7E412147-1BFD-4EDF-807F-F5004A3A467F}" type="sibTrans" cxnId="{9A69C4B6-C3D8-47D5-BB68-1345B57C9EC8}">
      <dgm:prSet/>
      <dgm:spPr/>
      <dgm:t>
        <a:bodyPr/>
        <a:lstStyle/>
        <a:p>
          <a:endParaRPr lang="en-US"/>
        </a:p>
      </dgm:t>
    </dgm:pt>
    <dgm:pt modelId="{694970D1-A14C-49A3-8C5D-D8ED60830F1A}">
      <dgm:prSet phldrT="[Text]" custT="1"/>
      <dgm:spPr/>
      <dgm:t>
        <a:bodyPr/>
        <a:lstStyle/>
        <a:p>
          <a:r>
            <a:rPr lang="en-US" sz="1800" dirty="0" smtClean="0"/>
            <a:t>Delivery team</a:t>
          </a:r>
          <a:endParaRPr lang="en-US" sz="1800" dirty="0"/>
        </a:p>
      </dgm:t>
    </dgm:pt>
    <dgm:pt modelId="{AEBF833A-3774-4E5C-BA93-753EB620F6AF}" type="parTrans" cxnId="{15CE6ADE-B520-4FD3-A6AC-F4CBA232CC65}">
      <dgm:prSet/>
      <dgm:spPr/>
      <dgm:t>
        <a:bodyPr/>
        <a:lstStyle/>
        <a:p>
          <a:endParaRPr lang="en-US"/>
        </a:p>
      </dgm:t>
    </dgm:pt>
    <dgm:pt modelId="{AB998BA4-3D4A-4270-9665-57B264152185}" type="sibTrans" cxnId="{15CE6ADE-B520-4FD3-A6AC-F4CBA232CC65}">
      <dgm:prSet/>
      <dgm:spPr/>
      <dgm:t>
        <a:bodyPr/>
        <a:lstStyle/>
        <a:p>
          <a:endParaRPr lang="en-US"/>
        </a:p>
      </dgm:t>
    </dgm:pt>
    <dgm:pt modelId="{FA685B37-45AC-48BD-86E5-E8402F43B31B}" type="pres">
      <dgm:prSet presAssocID="{E80B62EE-572F-4DD5-98C1-E0814011A527}" presName="Name0" presStyleCnt="0">
        <dgm:presLayoutVars>
          <dgm:chMax val="1"/>
          <dgm:dir/>
          <dgm:animLvl val="ctr"/>
          <dgm:resizeHandles val="exact"/>
        </dgm:presLayoutVars>
      </dgm:prSet>
      <dgm:spPr/>
      <dgm:t>
        <a:bodyPr/>
        <a:lstStyle/>
        <a:p>
          <a:endParaRPr lang="en-US"/>
        </a:p>
      </dgm:t>
    </dgm:pt>
    <dgm:pt modelId="{FE9C8E8D-3D34-4551-A80B-CEB5C9CC669C}" type="pres">
      <dgm:prSet presAssocID="{AC6F0B71-445B-48D7-8EF8-8944C23FECF7}" presName="centerShape" presStyleLbl="node0" presStyleIdx="0" presStyleCnt="1" custScaleX="97721" custScaleY="49560" custLinFactNeighborX="314" custLinFactNeighborY="-19743"/>
      <dgm:spPr/>
      <dgm:t>
        <a:bodyPr/>
        <a:lstStyle/>
        <a:p>
          <a:endParaRPr lang="en-US"/>
        </a:p>
      </dgm:t>
    </dgm:pt>
    <dgm:pt modelId="{592F9083-E746-4CFC-90DE-8190E0F8AAFA}" type="pres">
      <dgm:prSet presAssocID="{DFB8594B-C026-4F44-8C08-F6CF3433A055}" presName="node" presStyleLbl="node1" presStyleIdx="0" presStyleCnt="3">
        <dgm:presLayoutVars>
          <dgm:bulletEnabled val="1"/>
        </dgm:presLayoutVars>
      </dgm:prSet>
      <dgm:spPr/>
      <dgm:t>
        <a:bodyPr/>
        <a:lstStyle/>
        <a:p>
          <a:endParaRPr lang="en-US"/>
        </a:p>
      </dgm:t>
    </dgm:pt>
    <dgm:pt modelId="{A47722F1-F526-4A8E-ADC2-B1799C4B31C9}" type="pres">
      <dgm:prSet presAssocID="{DFB8594B-C026-4F44-8C08-F6CF3433A055}" presName="dummy" presStyleCnt="0"/>
      <dgm:spPr/>
    </dgm:pt>
    <dgm:pt modelId="{C3AE4F80-B290-4236-814B-B6FCA1C58523}" type="pres">
      <dgm:prSet presAssocID="{58FC746A-176A-4AA4-80C0-3C7010930758}" presName="sibTrans" presStyleLbl="sibTrans2D1" presStyleIdx="0" presStyleCnt="3"/>
      <dgm:spPr/>
      <dgm:t>
        <a:bodyPr/>
        <a:lstStyle/>
        <a:p>
          <a:endParaRPr lang="en-US"/>
        </a:p>
      </dgm:t>
    </dgm:pt>
    <dgm:pt modelId="{4D4A5BD6-C9FC-4743-8A3E-C7C7AE4F5A2E}" type="pres">
      <dgm:prSet presAssocID="{569BB3D0-B194-40E7-BF8B-6983351485D6}" presName="node" presStyleLbl="node1" presStyleIdx="1" presStyleCnt="3" custScaleX="187001">
        <dgm:presLayoutVars>
          <dgm:bulletEnabled val="1"/>
        </dgm:presLayoutVars>
      </dgm:prSet>
      <dgm:spPr/>
      <dgm:t>
        <a:bodyPr/>
        <a:lstStyle/>
        <a:p>
          <a:endParaRPr lang="en-US"/>
        </a:p>
      </dgm:t>
    </dgm:pt>
    <dgm:pt modelId="{ED4AFDC8-BFDC-4BF2-8414-B2B8691D1C29}" type="pres">
      <dgm:prSet presAssocID="{569BB3D0-B194-40E7-BF8B-6983351485D6}" presName="dummy" presStyleCnt="0"/>
      <dgm:spPr/>
    </dgm:pt>
    <dgm:pt modelId="{145C8002-9F11-4CB4-99C6-075681090C71}" type="pres">
      <dgm:prSet presAssocID="{7E412147-1BFD-4EDF-807F-F5004A3A467F}" presName="sibTrans" presStyleLbl="sibTrans2D1" presStyleIdx="1" presStyleCnt="3"/>
      <dgm:spPr/>
      <dgm:t>
        <a:bodyPr/>
        <a:lstStyle/>
        <a:p>
          <a:endParaRPr lang="en-US"/>
        </a:p>
      </dgm:t>
    </dgm:pt>
    <dgm:pt modelId="{3147AC70-0740-483E-8C43-290BC66CF831}" type="pres">
      <dgm:prSet presAssocID="{694970D1-A14C-49A3-8C5D-D8ED60830F1A}" presName="node" presStyleLbl="node1" presStyleIdx="2" presStyleCnt="3" custScaleX="183189">
        <dgm:presLayoutVars>
          <dgm:bulletEnabled val="1"/>
        </dgm:presLayoutVars>
      </dgm:prSet>
      <dgm:spPr/>
      <dgm:t>
        <a:bodyPr/>
        <a:lstStyle/>
        <a:p>
          <a:endParaRPr lang="en-US"/>
        </a:p>
      </dgm:t>
    </dgm:pt>
    <dgm:pt modelId="{F03099E1-046F-4D85-A267-85C08D73C57A}" type="pres">
      <dgm:prSet presAssocID="{694970D1-A14C-49A3-8C5D-D8ED60830F1A}" presName="dummy" presStyleCnt="0"/>
      <dgm:spPr/>
    </dgm:pt>
    <dgm:pt modelId="{4A859541-46AD-495D-82B0-7DC675F6FB6C}" type="pres">
      <dgm:prSet presAssocID="{AB998BA4-3D4A-4270-9665-57B264152185}" presName="sibTrans" presStyleLbl="sibTrans2D1" presStyleIdx="2" presStyleCnt="3"/>
      <dgm:spPr/>
      <dgm:t>
        <a:bodyPr/>
        <a:lstStyle/>
        <a:p>
          <a:endParaRPr lang="en-US"/>
        </a:p>
      </dgm:t>
    </dgm:pt>
  </dgm:ptLst>
  <dgm:cxnLst>
    <dgm:cxn modelId="{F6C5FC5D-5896-48DE-B96E-4F65D1C511C1}" type="presOf" srcId="{AC6F0B71-445B-48D7-8EF8-8944C23FECF7}" destId="{FE9C8E8D-3D34-4551-A80B-CEB5C9CC669C}" srcOrd="0" destOrd="0" presId="urn:microsoft.com/office/officeart/2005/8/layout/radial6"/>
    <dgm:cxn modelId="{D78401FB-0279-48B9-9669-DF327CD77C92}" type="presOf" srcId="{7E412147-1BFD-4EDF-807F-F5004A3A467F}" destId="{145C8002-9F11-4CB4-99C6-075681090C71}" srcOrd="0" destOrd="0" presId="urn:microsoft.com/office/officeart/2005/8/layout/radial6"/>
    <dgm:cxn modelId="{9A69C4B6-C3D8-47D5-BB68-1345B57C9EC8}" srcId="{AC6F0B71-445B-48D7-8EF8-8944C23FECF7}" destId="{569BB3D0-B194-40E7-BF8B-6983351485D6}" srcOrd="1" destOrd="0" parTransId="{B8CB3678-821A-4E9D-8FC2-BF571B81E02C}" sibTransId="{7E412147-1BFD-4EDF-807F-F5004A3A467F}"/>
    <dgm:cxn modelId="{7E9BD4B3-8363-468F-8A5B-BCBC20E1C5D1}" type="presOf" srcId="{58FC746A-176A-4AA4-80C0-3C7010930758}" destId="{C3AE4F80-B290-4236-814B-B6FCA1C58523}" srcOrd="0" destOrd="0" presId="urn:microsoft.com/office/officeart/2005/8/layout/radial6"/>
    <dgm:cxn modelId="{E4364EBB-F0EC-451A-9AE8-6AE5F6DF06AD}" srcId="{AC6F0B71-445B-48D7-8EF8-8944C23FECF7}" destId="{DFB8594B-C026-4F44-8C08-F6CF3433A055}" srcOrd="0" destOrd="0" parTransId="{5F8E1FCF-F193-4B45-AE6B-2DAC6FCE58AF}" sibTransId="{58FC746A-176A-4AA4-80C0-3C7010930758}"/>
    <dgm:cxn modelId="{8D8DF47C-AF53-4D63-BA5D-5DD90553D016}" type="presOf" srcId="{AB998BA4-3D4A-4270-9665-57B264152185}" destId="{4A859541-46AD-495D-82B0-7DC675F6FB6C}" srcOrd="0" destOrd="0" presId="urn:microsoft.com/office/officeart/2005/8/layout/radial6"/>
    <dgm:cxn modelId="{15CE6ADE-B520-4FD3-A6AC-F4CBA232CC65}" srcId="{AC6F0B71-445B-48D7-8EF8-8944C23FECF7}" destId="{694970D1-A14C-49A3-8C5D-D8ED60830F1A}" srcOrd="2" destOrd="0" parTransId="{AEBF833A-3774-4E5C-BA93-753EB620F6AF}" sibTransId="{AB998BA4-3D4A-4270-9665-57B264152185}"/>
    <dgm:cxn modelId="{E02CD489-6E31-404A-92C3-9662BE4E4B58}" srcId="{E80B62EE-572F-4DD5-98C1-E0814011A527}" destId="{AC6F0B71-445B-48D7-8EF8-8944C23FECF7}" srcOrd="0" destOrd="0" parTransId="{71DDA426-C3FC-47F4-8BF9-67F2C81ACDE6}" sibTransId="{367C2982-78DA-4F1C-9315-363332790B17}"/>
    <dgm:cxn modelId="{B19B550D-1BD9-48F8-93BA-6C5FEFC033BA}" type="presOf" srcId="{569BB3D0-B194-40E7-BF8B-6983351485D6}" destId="{4D4A5BD6-C9FC-4743-8A3E-C7C7AE4F5A2E}" srcOrd="0" destOrd="0" presId="urn:microsoft.com/office/officeart/2005/8/layout/radial6"/>
    <dgm:cxn modelId="{61281AE8-EBA3-49CE-9BB5-D5F15C0D5833}" type="presOf" srcId="{E80B62EE-572F-4DD5-98C1-E0814011A527}" destId="{FA685B37-45AC-48BD-86E5-E8402F43B31B}" srcOrd="0" destOrd="0" presId="urn:microsoft.com/office/officeart/2005/8/layout/radial6"/>
    <dgm:cxn modelId="{160A5B62-1816-4C11-9686-5CC18E13163A}" type="presOf" srcId="{DFB8594B-C026-4F44-8C08-F6CF3433A055}" destId="{592F9083-E746-4CFC-90DE-8190E0F8AAFA}" srcOrd="0" destOrd="0" presId="urn:microsoft.com/office/officeart/2005/8/layout/radial6"/>
    <dgm:cxn modelId="{38BB7F27-6EDB-4317-B20D-E5EE762497A6}" type="presOf" srcId="{694970D1-A14C-49A3-8C5D-D8ED60830F1A}" destId="{3147AC70-0740-483E-8C43-290BC66CF831}" srcOrd="0" destOrd="0" presId="urn:microsoft.com/office/officeart/2005/8/layout/radial6"/>
    <dgm:cxn modelId="{82C1470D-B0A9-4DBE-B96B-5242634BC270}" type="presParOf" srcId="{FA685B37-45AC-48BD-86E5-E8402F43B31B}" destId="{FE9C8E8D-3D34-4551-A80B-CEB5C9CC669C}" srcOrd="0" destOrd="0" presId="urn:microsoft.com/office/officeart/2005/8/layout/radial6"/>
    <dgm:cxn modelId="{222508EC-18A7-418F-BCB6-4A96AEE4FE7B}" type="presParOf" srcId="{FA685B37-45AC-48BD-86E5-E8402F43B31B}" destId="{592F9083-E746-4CFC-90DE-8190E0F8AAFA}" srcOrd="1" destOrd="0" presId="urn:microsoft.com/office/officeart/2005/8/layout/radial6"/>
    <dgm:cxn modelId="{134F9841-C9EC-449F-BA32-743E173CDE97}" type="presParOf" srcId="{FA685B37-45AC-48BD-86E5-E8402F43B31B}" destId="{A47722F1-F526-4A8E-ADC2-B1799C4B31C9}" srcOrd="2" destOrd="0" presId="urn:microsoft.com/office/officeart/2005/8/layout/radial6"/>
    <dgm:cxn modelId="{E2532DF1-B6E3-463D-A601-65AABB1B2B4F}" type="presParOf" srcId="{FA685B37-45AC-48BD-86E5-E8402F43B31B}" destId="{C3AE4F80-B290-4236-814B-B6FCA1C58523}" srcOrd="3" destOrd="0" presId="urn:microsoft.com/office/officeart/2005/8/layout/radial6"/>
    <dgm:cxn modelId="{D3A59A29-23F9-473D-AF93-8664DD7AEC6A}" type="presParOf" srcId="{FA685B37-45AC-48BD-86E5-E8402F43B31B}" destId="{4D4A5BD6-C9FC-4743-8A3E-C7C7AE4F5A2E}" srcOrd="4" destOrd="0" presId="urn:microsoft.com/office/officeart/2005/8/layout/radial6"/>
    <dgm:cxn modelId="{C35AC4AC-BFAE-40FF-B8F0-253C87E454DC}" type="presParOf" srcId="{FA685B37-45AC-48BD-86E5-E8402F43B31B}" destId="{ED4AFDC8-BFDC-4BF2-8414-B2B8691D1C29}" srcOrd="5" destOrd="0" presId="urn:microsoft.com/office/officeart/2005/8/layout/radial6"/>
    <dgm:cxn modelId="{AA2C27CC-5F87-4DB8-AC2F-7135C73A6C0F}" type="presParOf" srcId="{FA685B37-45AC-48BD-86E5-E8402F43B31B}" destId="{145C8002-9F11-4CB4-99C6-075681090C71}" srcOrd="6" destOrd="0" presId="urn:microsoft.com/office/officeart/2005/8/layout/radial6"/>
    <dgm:cxn modelId="{5C60AEEF-6041-4121-836B-93B01DEA0383}" type="presParOf" srcId="{FA685B37-45AC-48BD-86E5-E8402F43B31B}" destId="{3147AC70-0740-483E-8C43-290BC66CF831}" srcOrd="7" destOrd="0" presId="urn:microsoft.com/office/officeart/2005/8/layout/radial6"/>
    <dgm:cxn modelId="{49BA85F6-D64B-4DE0-8396-DBF383152DF6}" type="presParOf" srcId="{FA685B37-45AC-48BD-86E5-E8402F43B31B}" destId="{F03099E1-046F-4D85-A267-85C08D73C57A}" srcOrd="8" destOrd="0" presId="urn:microsoft.com/office/officeart/2005/8/layout/radial6"/>
    <dgm:cxn modelId="{17A6A681-8BFF-4129-827E-7ECCB66DA2D4}" type="presParOf" srcId="{FA685B37-45AC-48BD-86E5-E8402F43B31B}" destId="{4A859541-46AD-495D-82B0-7DC675F6FB6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59541-46AD-495D-82B0-7DC675F6FB6C}">
      <dsp:nvSpPr>
        <dsp:cNvPr id="0" name=""/>
        <dsp:cNvSpPr/>
      </dsp:nvSpPr>
      <dsp:spPr>
        <a:xfrm>
          <a:off x="383829" y="458940"/>
          <a:ext cx="3066925" cy="3066925"/>
        </a:xfrm>
        <a:prstGeom prst="blockArc">
          <a:avLst>
            <a:gd name="adj1" fmla="val 9000000"/>
            <a:gd name="adj2" fmla="val 16200000"/>
            <a:gd name="adj3" fmla="val 4638"/>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5C8002-9F11-4CB4-99C6-075681090C71}">
      <dsp:nvSpPr>
        <dsp:cNvPr id="0" name=""/>
        <dsp:cNvSpPr/>
      </dsp:nvSpPr>
      <dsp:spPr>
        <a:xfrm>
          <a:off x="383829" y="458940"/>
          <a:ext cx="3066925" cy="3066925"/>
        </a:xfrm>
        <a:prstGeom prst="blockArc">
          <a:avLst>
            <a:gd name="adj1" fmla="val 1800000"/>
            <a:gd name="adj2" fmla="val 9000000"/>
            <a:gd name="adj3" fmla="val 4638"/>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AE4F80-B290-4236-814B-B6FCA1C58523}">
      <dsp:nvSpPr>
        <dsp:cNvPr id="0" name=""/>
        <dsp:cNvSpPr/>
      </dsp:nvSpPr>
      <dsp:spPr>
        <a:xfrm>
          <a:off x="383829" y="458940"/>
          <a:ext cx="3066925" cy="3066925"/>
        </a:xfrm>
        <a:prstGeom prst="blockArc">
          <a:avLst>
            <a:gd name="adj1" fmla="val 16200000"/>
            <a:gd name="adj2" fmla="val 1800000"/>
            <a:gd name="adj3" fmla="val 463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9C8E8D-3D34-4551-A80B-CEB5C9CC669C}">
      <dsp:nvSpPr>
        <dsp:cNvPr id="0" name=""/>
        <dsp:cNvSpPr/>
      </dsp:nvSpPr>
      <dsp:spPr>
        <a:xfrm>
          <a:off x="1237198" y="1051255"/>
          <a:ext cx="1379000" cy="69937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Trial </a:t>
          </a:r>
          <a:endParaRPr lang="en-US" sz="2900" kern="1200" dirty="0"/>
        </a:p>
      </dsp:txBody>
      <dsp:txXfrm>
        <a:off x="1439148" y="1153676"/>
        <a:ext cx="975100" cy="494529"/>
      </dsp:txXfrm>
    </dsp:sp>
    <dsp:sp modelId="{592F9083-E746-4CFC-90DE-8190E0F8AAFA}">
      <dsp:nvSpPr>
        <dsp:cNvPr id="0" name=""/>
        <dsp:cNvSpPr/>
      </dsp:nvSpPr>
      <dsp:spPr>
        <a:xfrm>
          <a:off x="1423385" y="595"/>
          <a:ext cx="987812" cy="98781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EEF</a:t>
          </a:r>
          <a:endParaRPr lang="en-US" sz="2400" kern="1200" dirty="0"/>
        </a:p>
      </dsp:txBody>
      <dsp:txXfrm>
        <a:off x="1568047" y="145257"/>
        <a:ext cx="698488" cy="698488"/>
      </dsp:txXfrm>
    </dsp:sp>
    <dsp:sp modelId="{4D4A5BD6-C9FC-4743-8A3E-C7C7AE4F5A2E}">
      <dsp:nvSpPr>
        <dsp:cNvPr id="0" name=""/>
        <dsp:cNvSpPr/>
      </dsp:nvSpPr>
      <dsp:spPr>
        <a:xfrm>
          <a:off x="2290902" y="2247447"/>
          <a:ext cx="1847219" cy="987812"/>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Independent evaluators</a:t>
          </a:r>
          <a:endParaRPr lang="en-US" sz="1800" kern="1200" dirty="0"/>
        </a:p>
      </dsp:txBody>
      <dsp:txXfrm>
        <a:off x="2561421" y="2392109"/>
        <a:ext cx="1306181" cy="698488"/>
      </dsp:txXfrm>
    </dsp:sp>
    <dsp:sp modelId="{3147AC70-0740-483E-8C43-290BC66CF831}">
      <dsp:nvSpPr>
        <dsp:cNvPr id="0" name=""/>
        <dsp:cNvSpPr/>
      </dsp:nvSpPr>
      <dsp:spPr>
        <a:xfrm>
          <a:off x="-284711" y="2247447"/>
          <a:ext cx="1809564" cy="987812"/>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Delivery team</a:t>
          </a:r>
          <a:endParaRPr lang="en-US" sz="1800" kern="1200" dirty="0"/>
        </a:p>
      </dsp:txBody>
      <dsp:txXfrm>
        <a:off x="-19706" y="2392109"/>
        <a:ext cx="1279554" cy="69848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4B30E9-5425-4210-9CE8-BE25DD10DB1D}" type="datetimeFigureOut">
              <a:rPr lang="en-GB" smtClean="0"/>
              <a:t>04/08/2023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865013-355D-4741-A768-F117A6AE4D9C}" type="slidenum">
              <a:rPr lang="en-GB" smtClean="0"/>
              <a:t>‹#›</a:t>
            </a:fld>
            <a:endParaRPr lang="en-GB"/>
          </a:p>
        </p:txBody>
      </p:sp>
    </p:spTree>
    <p:extLst>
      <p:ext uri="{BB962C8B-B14F-4D97-AF65-F5344CB8AC3E}">
        <p14:creationId xmlns:p14="http://schemas.microsoft.com/office/powerpoint/2010/main" val="1458161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4B30E9-5425-4210-9CE8-BE25DD10DB1D}" type="datetimeFigureOut">
              <a:rPr lang="en-GB" smtClean="0"/>
              <a:t>04/08/2023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865013-355D-4741-A768-F117A6AE4D9C}" type="slidenum">
              <a:rPr lang="en-GB" smtClean="0"/>
              <a:t>‹#›</a:t>
            </a:fld>
            <a:endParaRPr lang="en-GB"/>
          </a:p>
        </p:txBody>
      </p:sp>
    </p:spTree>
    <p:extLst>
      <p:ext uri="{BB962C8B-B14F-4D97-AF65-F5344CB8AC3E}">
        <p14:creationId xmlns:p14="http://schemas.microsoft.com/office/powerpoint/2010/main" val="276123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4B30E9-5425-4210-9CE8-BE25DD10DB1D}" type="datetimeFigureOut">
              <a:rPr lang="en-GB" smtClean="0"/>
              <a:t>04/08/2023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865013-355D-4741-A768-F117A6AE4D9C}" type="slidenum">
              <a:rPr lang="en-GB" smtClean="0"/>
              <a:t>‹#›</a:t>
            </a:fld>
            <a:endParaRPr lang="en-GB"/>
          </a:p>
        </p:txBody>
      </p:sp>
    </p:spTree>
    <p:extLst>
      <p:ext uri="{BB962C8B-B14F-4D97-AF65-F5344CB8AC3E}">
        <p14:creationId xmlns:p14="http://schemas.microsoft.com/office/powerpoint/2010/main" val="211242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4B30E9-5425-4210-9CE8-BE25DD10DB1D}" type="datetimeFigureOut">
              <a:rPr lang="en-GB" smtClean="0"/>
              <a:t>04/08/2023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865013-355D-4741-A768-F117A6AE4D9C}" type="slidenum">
              <a:rPr lang="en-GB" smtClean="0"/>
              <a:t>‹#›</a:t>
            </a:fld>
            <a:endParaRPr lang="en-GB"/>
          </a:p>
        </p:txBody>
      </p:sp>
    </p:spTree>
    <p:extLst>
      <p:ext uri="{BB962C8B-B14F-4D97-AF65-F5344CB8AC3E}">
        <p14:creationId xmlns:p14="http://schemas.microsoft.com/office/powerpoint/2010/main" val="138161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4B30E9-5425-4210-9CE8-BE25DD10DB1D}" type="datetimeFigureOut">
              <a:rPr lang="en-GB" smtClean="0"/>
              <a:t>04/08/2023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865013-355D-4741-A768-F117A6AE4D9C}" type="slidenum">
              <a:rPr lang="en-GB" smtClean="0"/>
              <a:t>‹#›</a:t>
            </a:fld>
            <a:endParaRPr lang="en-GB"/>
          </a:p>
        </p:txBody>
      </p:sp>
    </p:spTree>
    <p:extLst>
      <p:ext uri="{BB962C8B-B14F-4D97-AF65-F5344CB8AC3E}">
        <p14:creationId xmlns:p14="http://schemas.microsoft.com/office/powerpoint/2010/main" val="282302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4B30E9-5425-4210-9CE8-BE25DD10DB1D}" type="datetimeFigureOut">
              <a:rPr lang="en-GB" smtClean="0"/>
              <a:t>04/08/2023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865013-355D-4741-A768-F117A6AE4D9C}" type="slidenum">
              <a:rPr lang="en-GB" smtClean="0"/>
              <a:t>‹#›</a:t>
            </a:fld>
            <a:endParaRPr lang="en-GB"/>
          </a:p>
        </p:txBody>
      </p:sp>
    </p:spTree>
    <p:extLst>
      <p:ext uri="{BB962C8B-B14F-4D97-AF65-F5344CB8AC3E}">
        <p14:creationId xmlns:p14="http://schemas.microsoft.com/office/powerpoint/2010/main" val="1398073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4B30E9-5425-4210-9CE8-BE25DD10DB1D}" type="datetimeFigureOut">
              <a:rPr lang="en-GB" smtClean="0"/>
              <a:t>04/08/2023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865013-355D-4741-A768-F117A6AE4D9C}" type="slidenum">
              <a:rPr lang="en-GB" smtClean="0"/>
              <a:t>‹#›</a:t>
            </a:fld>
            <a:endParaRPr lang="en-GB"/>
          </a:p>
        </p:txBody>
      </p:sp>
    </p:spTree>
    <p:extLst>
      <p:ext uri="{BB962C8B-B14F-4D97-AF65-F5344CB8AC3E}">
        <p14:creationId xmlns:p14="http://schemas.microsoft.com/office/powerpoint/2010/main" val="313255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4B30E9-5425-4210-9CE8-BE25DD10DB1D}" type="datetimeFigureOut">
              <a:rPr lang="en-GB" smtClean="0"/>
              <a:t>04/08/2023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865013-355D-4741-A768-F117A6AE4D9C}" type="slidenum">
              <a:rPr lang="en-GB" smtClean="0"/>
              <a:t>‹#›</a:t>
            </a:fld>
            <a:endParaRPr lang="en-GB"/>
          </a:p>
        </p:txBody>
      </p:sp>
    </p:spTree>
    <p:extLst>
      <p:ext uri="{BB962C8B-B14F-4D97-AF65-F5344CB8AC3E}">
        <p14:creationId xmlns:p14="http://schemas.microsoft.com/office/powerpoint/2010/main" val="153767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B30E9-5425-4210-9CE8-BE25DD10DB1D}" type="datetimeFigureOut">
              <a:rPr lang="en-GB" smtClean="0"/>
              <a:t>04/08/2023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865013-355D-4741-A768-F117A6AE4D9C}" type="slidenum">
              <a:rPr lang="en-GB" smtClean="0"/>
              <a:t>‹#›</a:t>
            </a:fld>
            <a:endParaRPr lang="en-GB"/>
          </a:p>
        </p:txBody>
      </p:sp>
    </p:spTree>
    <p:extLst>
      <p:ext uri="{BB962C8B-B14F-4D97-AF65-F5344CB8AC3E}">
        <p14:creationId xmlns:p14="http://schemas.microsoft.com/office/powerpoint/2010/main" val="279445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4B30E9-5425-4210-9CE8-BE25DD10DB1D}" type="datetimeFigureOut">
              <a:rPr lang="en-GB" smtClean="0"/>
              <a:t>04/08/2023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865013-355D-4741-A768-F117A6AE4D9C}" type="slidenum">
              <a:rPr lang="en-GB" smtClean="0"/>
              <a:t>‹#›</a:t>
            </a:fld>
            <a:endParaRPr lang="en-GB"/>
          </a:p>
        </p:txBody>
      </p:sp>
    </p:spTree>
    <p:extLst>
      <p:ext uri="{BB962C8B-B14F-4D97-AF65-F5344CB8AC3E}">
        <p14:creationId xmlns:p14="http://schemas.microsoft.com/office/powerpoint/2010/main" val="196493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4B30E9-5425-4210-9CE8-BE25DD10DB1D}" type="datetimeFigureOut">
              <a:rPr lang="en-GB" smtClean="0"/>
              <a:t>04/08/2023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865013-355D-4741-A768-F117A6AE4D9C}" type="slidenum">
              <a:rPr lang="en-GB" smtClean="0"/>
              <a:t>‹#›</a:t>
            </a:fld>
            <a:endParaRPr lang="en-GB"/>
          </a:p>
        </p:txBody>
      </p:sp>
    </p:spTree>
    <p:extLst>
      <p:ext uri="{BB962C8B-B14F-4D97-AF65-F5344CB8AC3E}">
        <p14:creationId xmlns:p14="http://schemas.microsoft.com/office/powerpoint/2010/main" val="255493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B30E9-5425-4210-9CE8-BE25DD10DB1D}" type="datetimeFigureOut">
              <a:rPr lang="en-GB" smtClean="0"/>
              <a:t>04/08/2023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65013-355D-4741-A768-F117A6AE4D9C}" type="slidenum">
              <a:rPr lang="en-GB" smtClean="0"/>
              <a:t>‹#›</a:t>
            </a:fld>
            <a:endParaRPr lang="en-GB"/>
          </a:p>
        </p:txBody>
      </p:sp>
    </p:spTree>
    <p:extLst>
      <p:ext uri="{BB962C8B-B14F-4D97-AF65-F5344CB8AC3E}">
        <p14:creationId xmlns:p14="http://schemas.microsoft.com/office/powerpoint/2010/main" val="2640529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ssl.leeds.ac.uk/education/staff/644/dr-paula-clark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blogs.ed.ac.uk/lovetorea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png"/><Relationship Id="rId18" Type="http://schemas.openxmlformats.org/officeDocument/2006/relationships/image" Target="../media/image16.svg"/><Relationship Id="rId7" Type="http://schemas.openxmlformats.org/officeDocument/2006/relationships/image" Target="../media/image2.png"/><Relationship Id="rId12" Type="http://schemas.openxmlformats.org/officeDocument/2006/relationships/image" Target="../media/image10.svg"/><Relationship Id="rId17" Type="http://schemas.openxmlformats.org/officeDocument/2006/relationships/image" Target="../media/image7.png"/><Relationship Id="rId2" Type="http://schemas.openxmlformats.org/officeDocument/2006/relationships/image" Target="../media/image1.png"/><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4.png"/><Relationship Id="rId15" Type="http://schemas.openxmlformats.org/officeDocument/2006/relationships/image" Target="../media/image6.png"/><Relationship Id="rId10" Type="http://schemas.openxmlformats.org/officeDocument/2006/relationships/image" Target="../media/image8.svg"/><Relationship Id="rId19" Type="http://schemas.openxmlformats.org/officeDocument/2006/relationships/image" Target="../media/image8.png"/><Relationship Id="rId9" Type="http://schemas.openxmlformats.org/officeDocument/2006/relationships/image" Target="../media/image3.png"/><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Wy7qpJeoze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if.org.uk/resource/10-steps-for-evaluation-succes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educationendowmentfoundation.org.uk/projects-and-evaluation/evaluation/process-and-people"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2tic4wvo1iusb.cloudfront.net/documents/projects/REACH_Primary_Protocol.pdf?v=1669929326"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800" dirty="0" smtClean="0"/>
              <a:t>The Potential of Randomised Controlled Trials </a:t>
            </a:r>
            <a:endParaRPr lang="en-GB" sz="4800" dirty="0"/>
          </a:p>
        </p:txBody>
      </p:sp>
      <p:sp>
        <p:nvSpPr>
          <p:cNvPr id="3" name="Subtitle 2"/>
          <p:cNvSpPr>
            <a:spLocks noGrp="1"/>
          </p:cNvSpPr>
          <p:nvPr>
            <p:ph type="subTitle" idx="1"/>
          </p:nvPr>
        </p:nvSpPr>
        <p:spPr/>
        <p:txBody>
          <a:bodyPr>
            <a:normAutofit fontScale="92500" lnSpcReduction="10000"/>
          </a:bodyPr>
          <a:lstStyle/>
          <a:p>
            <a:r>
              <a:rPr lang="en-GB" dirty="0" smtClean="0"/>
              <a:t>Dr Paula Clarke </a:t>
            </a:r>
          </a:p>
          <a:p>
            <a:r>
              <a:rPr lang="en-GB" dirty="0" smtClean="0"/>
              <a:t>School of Education</a:t>
            </a:r>
          </a:p>
          <a:p>
            <a:endParaRPr lang="en-GB" dirty="0"/>
          </a:p>
          <a:p>
            <a:r>
              <a:rPr lang="en-GB" dirty="0">
                <a:hlinkClick r:id="rId2"/>
              </a:rPr>
              <a:t>https://</a:t>
            </a:r>
            <a:r>
              <a:rPr lang="en-GB" dirty="0" smtClean="0">
                <a:hlinkClick r:id="rId2"/>
              </a:rPr>
              <a:t>essl.leeds.ac.uk/education/staff/644/dr-paula-clarke-</a:t>
            </a:r>
            <a:endParaRPr lang="en-GB" dirty="0" smtClean="0"/>
          </a:p>
          <a:p>
            <a:endParaRPr lang="en-GB" dirty="0"/>
          </a:p>
        </p:txBody>
      </p:sp>
    </p:spTree>
    <p:extLst>
      <p:ext uri="{BB962C8B-B14F-4D97-AF65-F5344CB8AC3E}">
        <p14:creationId xmlns:p14="http://schemas.microsoft.com/office/powerpoint/2010/main" val="3601173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1170" t="32397" r="27312" b="13773"/>
          <a:stretch/>
        </p:blipFill>
        <p:spPr>
          <a:xfrm>
            <a:off x="1420091" y="84891"/>
            <a:ext cx="9644149" cy="6773109"/>
          </a:xfrm>
          <a:prstGeom prst="rect">
            <a:avLst/>
          </a:prstGeom>
        </p:spPr>
      </p:pic>
    </p:spTree>
    <p:extLst>
      <p:ext uri="{BB962C8B-B14F-4D97-AF65-F5344CB8AC3E}">
        <p14:creationId xmlns:p14="http://schemas.microsoft.com/office/powerpoint/2010/main" val="1302594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nstructions - Handwriting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2515" y="365125"/>
            <a:ext cx="3403369" cy="2268913"/>
          </a:xfrm>
          <a:prstGeom prst="rect">
            <a:avLst/>
          </a:prstGeom>
        </p:spPr>
      </p:pic>
      <p:sp>
        <p:nvSpPr>
          <p:cNvPr id="3" name="Content Placeholder 2"/>
          <p:cNvSpPr>
            <a:spLocks noGrp="1"/>
          </p:cNvSpPr>
          <p:nvPr>
            <p:ph idx="1"/>
          </p:nvPr>
        </p:nvSpPr>
        <p:spPr>
          <a:xfrm>
            <a:off x="838200" y="1825625"/>
            <a:ext cx="10907684" cy="4351338"/>
          </a:xfrm>
        </p:spPr>
        <p:txBody>
          <a:bodyPr>
            <a:normAutofit fontScale="92500"/>
          </a:bodyPr>
          <a:lstStyle/>
          <a:p>
            <a:r>
              <a:rPr lang="en-GB" dirty="0" smtClean="0"/>
              <a:t>In the case of REACH Primary two blueprints were created: </a:t>
            </a:r>
          </a:p>
          <a:p>
            <a:pPr marL="914400" lvl="1" indent="-457200">
              <a:buFont typeface="+mj-lt"/>
              <a:buAutoNum type="arabicPeriod"/>
            </a:pPr>
            <a:r>
              <a:rPr lang="en-GB" dirty="0" smtClean="0"/>
              <a:t>Teaching assistant training </a:t>
            </a:r>
          </a:p>
          <a:p>
            <a:pPr marL="914400" lvl="1" indent="-457200">
              <a:buFont typeface="+mj-lt"/>
              <a:buAutoNum type="arabicPeriod"/>
            </a:pPr>
            <a:r>
              <a:rPr lang="en-GB" dirty="0" smtClean="0"/>
              <a:t>Intervention for students</a:t>
            </a:r>
          </a:p>
          <a:p>
            <a:pPr marL="914400" lvl="1" indent="-457200">
              <a:buFont typeface="+mj-lt"/>
              <a:buAutoNum type="arabicPeriod"/>
            </a:pPr>
            <a:endParaRPr lang="en-GB" dirty="0"/>
          </a:p>
          <a:p>
            <a:r>
              <a:rPr lang="en-GB" dirty="0" smtClean="0"/>
              <a:t>With regards the intervention for students two main approaches were used: </a:t>
            </a:r>
          </a:p>
          <a:p>
            <a:pPr lvl="1"/>
            <a:r>
              <a:rPr lang="en-GB" dirty="0" smtClean="0"/>
              <a:t>Data driven design of intervention sessions tailored to students profiles of strengths and weaknesses in foundation reading skills. Based on an approach by Hatcher et al. (2006). TAs created intervention sessions appropriate to each students needs.</a:t>
            </a:r>
          </a:p>
          <a:p>
            <a:pPr lvl="1"/>
            <a:r>
              <a:rPr lang="en-GB" dirty="0" smtClean="0"/>
              <a:t>Scripted intervention sessions produced by the research team, with elements that could be reduced or extended depending upon the needs of the students, as determined by the TA.</a:t>
            </a:r>
          </a:p>
        </p:txBody>
      </p:sp>
      <p:sp>
        <p:nvSpPr>
          <p:cNvPr id="2" name="Title 1"/>
          <p:cNvSpPr>
            <a:spLocks noGrp="1"/>
          </p:cNvSpPr>
          <p:nvPr>
            <p:ph type="title"/>
          </p:nvPr>
        </p:nvSpPr>
        <p:spPr/>
        <p:txBody>
          <a:bodyPr/>
          <a:lstStyle/>
          <a:p>
            <a:r>
              <a:rPr lang="en-GB" dirty="0" smtClean="0"/>
              <a:t>Blueprint</a:t>
            </a:r>
            <a:endParaRPr lang="en-GB" dirty="0"/>
          </a:p>
        </p:txBody>
      </p:sp>
    </p:spTree>
    <p:extLst>
      <p:ext uri="{BB962C8B-B14F-4D97-AF65-F5344CB8AC3E}">
        <p14:creationId xmlns:p14="http://schemas.microsoft.com/office/powerpoint/2010/main" val="1055891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thoughts</a:t>
            </a:r>
            <a:endParaRPr lang="en-GB" dirty="0"/>
          </a:p>
        </p:txBody>
      </p:sp>
      <p:sp>
        <p:nvSpPr>
          <p:cNvPr id="3" name="Content Placeholder 2"/>
          <p:cNvSpPr>
            <a:spLocks noGrp="1"/>
          </p:cNvSpPr>
          <p:nvPr>
            <p:ph idx="1"/>
          </p:nvPr>
        </p:nvSpPr>
        <p:spPr/>
        <p:txBody>
          <a:bodyPr>
            <a:normAutofit fontScale="55000" lnSpcReduction="20000"/>
          </a:bodyPr>
          <a:lstStyle/>
          <a:p>
            <a:r>
              <a:rPr lang="en-GB" sz="3200" dirty="0" smtClean="0"/>
              <a:t>RCTs are a huge amount of work! </a:t>
            </a:r>
          </a:p>
          <a:p>
            <a:r>
              <a:rPr lang="en-GB" sz="3200" dirty="0" smtClean="0"/>
              <a:t>Large team efforts, requiring careful coordination and project management </a:t>
            </a:r>
          </a:p>
          <a:p>
            <a:r>
              <a:rPr lang="en-GB" sz="3200" dirty="0" smtClean="0"/>
              <a:t>Emotional impacts can be significant, considerable responsibility for making decisions that impact lives </a:t>
            </a:r>
          </a:p>
          <a:p>
            <a:pPr marL="0" indent="0">
              <a:buNone/>
            </a:pPr>
            <a:endParaRPr lang="en-GB" sz="3200" dirty="0" smtClean="0"/>
          </a:p>
          <a:p>
            <a:r>
              <a:rPr lang="en-GB" sz="3200" dirty="0" smtClean="0"/>
              <a:t>The first four steps of the journey from theory of change to acceptability and feasibility are vital. </a:t>
            </a:r>
            <a:r>
              <a:rPr lang="en-GB" sz="3200" dirty="0"/>
              <a:t>M</a:t>
            </a:r>
            <a:r>
              <a:rPr lang="en-GB" sz="3200" dirty="0" smtClean="0"/>
              <a:t>ore time and investment needed in these, and recognition that multiple cycles of development are needed. More emphasis on the early stages of intervention development could increase the chances of intervention effectiveness and the long term sustainability of interventions for use at scale.</a:t>
            </a:r>
          </a:p>
          <a:p>
            <a:r>
              <a:rPr lang="en-GB" sz="3200" dirty="0" smtClean="0"/>
              <a:t>Opportunities to build in design-based approaches and co-production into the early stages of intervention development. </a:t>
            </a:r>
            <a:r>
              <a:rPr lang="en-GB" sz="3200" dirty="0">
                <a:hlinkClick r:id="rId2"/>
              </a:rPr>
              <a:t>https://</a:t>
            </a:r>
            <a:r>
              <a:rPr lang="en-GB" sz="3200" dirty="0" smtClean="0">
                <a:hlinkClick r:id="rId2"/>
              </a:rPr>
              <a:t>blogs.ed.ac.uk/lovetoread/</a:t>
            </a:r>
            <a:r>
              <a:rPr lang="en-GB" sz="3200" dirty="0" smtClean="0"/>
              <a:t>. What are the best ways to involve stakeholders, including students and educators in these stages? </a:t>
            </a:r>
          </a:p>
          <a:p>
            <a:r>
              <a:rPr lang="en-GB" sz="3200" dirty="0" smtClean="0"/>
              <a:t>We wait to see the potential long term impacts of REACH and REACH Primary, but mid-term impacts also need to be considered. </a:t>
            </a:r>
            <a:r>
              <a:rPr lang="en-GB" sz="3200" dirty="0"/>
              <a:t>T</a:t>
            </a:r>
            <a:r>
              <a:rPr lang="en-GB" sz="3200" dirty="0" smtClean="0"/>
              <a:t>oo often trials end following an initial postest, there is potential for more longitudinal investigation.</a:t>
            </a:r>
          </a:p>
          <a:p>
            <a:r>
              <a:rPr lang="en-GB" sz="3200" dirty="0" smtClean="0"/>
              <a:t>Process evaluations tell an important story alongside the headline quantitative data. </a:t>
            </a:r>
            <a:r>
              <a:rPr lang="en-GB" sz="3200" dirty="0"/>
              <a:t>W</a:t>
            </a:r>
            <a:r>
              <a:rPr lang="en-GB" sz="3200" dirty="0" smtClean="0"/>
              <a:t>hich methodological approaches are best suited to this? </a:t>
            </a:r>
            <a:r>
              <a:rPr lang="en-GB" sz="3200" dirty="0"/>
              <a:t>I</a:t>
            </a:r>
            <a:r>
              <a:rPr lang="en-GB" sz="3200" dirty="0" smtClean="0"/>
              <a:t>s their scope for using creative methods?</a:t>
            </a:r>
          </a:p>
          <a:p>
            <a:endParaRPr lang="en-GB" dirty="0" smtClean="0"/>
          </a:p>
        </p:txBody>
      </p:sp>
    </p:spTree>
    <p:extLst>
      <p:ext uri="{BB962C8B-B14F-4D97-AF65-F5344CB8AC3E}">
        <p14:creationId xmlns:p14="http://schemas.microsoft.com/office/powerpoint/2010/main" val="298907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 – Randomised Controlled Trial</a:t>
            </a:r>
            <a:endParaRPr lang="en-GB" dirty="0"/>
          </a:p>
        </p:txBody>
      </p:sp>
      <p:pic>
        <p:nvPicPr>
          <p:cNvPr id="40" name="Graphic 17" descr="Group of people">
            <a:extLst>
              <a:ext uri="{FF2B5EF4-FFF2-40B4-BE49-F238E27FC236}">
                <a16:creationId xmlns:a16="http://schemas.microsoft.com/office/drawing/2014/main" id="{F64CEF25-8921-46C5-9AE8-32DCDEF3B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475807" y="2855903"/>
            <a:ext cx="1480931" cy="1480931"/>
          </a:xfrm>
          <a:prstGeom prst="rect">
            <a:avLst/>
          </a:prstGeom>
        </p:spPr>
      </p:pic>
      <p:grpSp>
        <p:nvGrpSpPr>
          <p:cNvPr id="41" name="Group 40">
            <a:extLst>
              <a:ext uri="{FF2B5EF4-FFF2-40B4-BE49-F238E27FC236}">
                <a16:creationId xmlns:a16="http://schemas.microsoft.com/office/drawing/2014/main" id="{17DDCE04-6897-49D0-9F96-5F47109BCD93}"/>
              </a:ext>
            </a:extLst>
          </p:cNvPr>
          <p:cNvGrpSpPr/>
          <p:nvPr/>
        </p:nvGrpSpPr>
        <p:grpSpPr>
          <a:xfrm>
            <a:off x="4652061" y="2246304"/>
            <a:ext cx="1382699" cy="2745446"/>
            <a:chOff x="2524292" y="2229678"/>
            <a:chExt cx="1382699" cy="2745446"/>
          </a:xfrm>
        </p:grpSpPr>
        <p:pic>
          <p:nvPicPr>
            <p:cNvPr id="42" name="Graphic 19" descr="Group success">
              <a:extLst>
                <a:ext uri="{FF2B5EF4-FFF2-40B4-BE49-F238E27FC236}">
                  <a16:creationId xmlns:a16="http://schemas.microsoft.com/office/drawing/2014/main" id="{645810A5-AF79-466E-B5A9-6EB1DDAEEE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992591" y="2229678"/>
              <a:ext cx="914400" cy="914400"/>
            </a:xfrm>
            <a:prstGeom prst="rect">
              <a:avLst/>
            </a:prstGeom>
          </p:spPr>
        </p:pic>
        <p:pic>
          <p:nvPicPr>
            <p:cNvPr id="43" name="Graphic 21" descr="Group">
              <a:extLst>
                <a:ext uri="{FF2B5EF4-FFF2-40B4-BE49-F238E27FC236}">
                  <a16:creationId xmlns:a16="http://schemas.microsoft.com/office/drawing/2014/main" id="{ADC24030-BCFD-4539-B76B-8AE8B7AFD4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2992591" y="4060724"/>
              <a:ext cx="914400" cy="914400"/>
            </a:xfrm>
            <a:prstGeom prst="rect">
              <a:avLst/>
            </a:prstGeom>
          </p:spPr>
        </p:pic>
        <p:cxnSp>
          <p:nvCxnSpPr>
            <p:cNvPr id="44" name="Straight Arrow Connector 43">
              <a:extLst>
                <a:ext uri="{FF2B5EF4-FFF2-40B4-BE49-F238E27FC236}">
                  <a16:creationId xmlns:a16="http://schemas.microsoft.com/office/drawing/2014/main" id="{ECE1D2B7-D17D-4EE7-A5B6-0DCEB59E86DE}"/>
                </a:ext>
              </a:extLst>
            </p:cNvPr>
            <p:cNvCxnSpPr>
              <a:cxnSpLocks/>
              <a:endCxn id="42" idx="1"/>
            </p:cNvCxnSpPr>
            <p:nvPr/>
          </p:nvCxnSpPr>
          <p:spPr>
            <a:xfrm flipV="1">
              <a:off x="2524292" y="2686878"/>
              <a:ext cx="468299" cy="7421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93EB1A5-9817-403B-839A-D7474499689E}"/>
                </a:ext>
              </a:extLst>
            </p:cNvPr>
            <p:cNvCxnSpPr>
              <a:cxnSpLocks/>
            </p:cNvCxnSpPr>
            <p:nvPr/>
          </p:nvCxnSpPr>
          <p:spPr>
            <a:xfrm>
              <a:off x="2524292" y="3429000"/>
              <a:ext cx="446101" cy="10889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6" name="Graphic 30" descr="Clipboard">
            <a:extLst>
              <a:ext uri="{FF2B5EF4-FFF2-40B4-BE49-F238E27FC236}">
                <a16:creationId xmlns:a16="http://schemas.microsoft.com/office/drawing/2014/main" id="{35134C49-96A2-42BC-B897-0A7F3FA5DB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3956738" y="3074565"/>
            <a:ext cx="742122" cy="742122"/>
          </a:xfrm>
          <a:prstGeom prst="rect">
            <a:avLst/>
          </a:prstGeom>
        </p:spPr>
      </p:pic>
      <p:grpSp>
        <p:nvGrpSpPr>
          <p:cNvPr id="47" name="Group 46">
            <a:extLst>
              <a:ext uri="{FF2B5EF4-FFF2-40B4-BE49-F238E27FC236}">
                <a16:creationId xmlns:a16="http://schemas.microsoft.com/office/drawing/2014/main" id="{164ECCF2-F397-4C3D-B7EB-80505CC620E5}"/>
              </a:ext>
            </a:extLst>
          </p:cNvPr>
          <p:cNvGrpSpPr/>
          <p:nvPr/>
        </p:nvGrpSpPr>
        <p:grpSpPr>
          <a:xfrm>
            <a:off x="6034760" y="2332443"/>
            <a:ext cx="1217405" cy="2574493"/>
            <a:chOff x="3906991" y="2315817"/>
            <a:chExt cx="1217405" cy="2574493"/>
          </a:xfrm>
        </p:grpSpPr>
        <p:pic>
          <p:nvPicPr>
            <p:cNvPr id="48" name="Graphic 38" descr="Books on shelf">
              <a:extLst>
                <a:ext uri="{FF2B5EF4-FFF2-40B4-BE49-F238E27FC236}">
                  <a16:creationId xmlns:a16="http://schemas.microsoft.com/office/drawing/2014/main" id="{75B14665-F08B-4205-87AF-EAFF98F688A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4382274" y="2315817"/>
              <a:ext cx="742122" cy="742122"/>
            </a:xfrm>
            <a:prstGeom prst="rect">
              <a:avLst/>
            </a:prstGeom>
          </p:spPr>
        </p:pic>
        <p:pic>
          <p:nvPicPr>
            <p:cNvPr id="49" name="Graphic 42" descr="Classroom">
              <a:extLst>
                <a:ext uri="{FF2B5EF4-FFF2-40B4-BE49-F238E27FC236}">
                  <a16:creationId xmlns:a16="http://schemas.microsoft.com/office/drawing/2014/main" id="{E7155721-755C-496A-B6C3-7D209FFC426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4379624" y="4145538"/>
              <a:ext cx="744772" cy="744772"/>
            </a:xfrm>
            <a:prstGeom prst="rect">
              <a:avLst/>
            </a:prstGeom>
          </p:spPr>
        </p:pic>
        <p:cxnSp>
          <p:nvCxnSpPr>
            <p:cNvPr id="50" name="Straight Arrow Connector 49">
              <a:extLst>
                <a:ext uri="{FF2B5EF4-FFF2-40B4-BE49-F238E27FC236}">
                  <a16:creationId xmlns:a16="http://schemas.microsoft.com/office/drawing/2014/main" id="{8301C975-B82F-43F1-9FD5-AC934D291221}"/>
                </a:ext>
              </a:extLst>
            </p:cNvPr>
            <p:cNvCxnSpPr>
              <a:cxnSpLocks/>
            </p:cNvCxnSpPr>
            <p:nvPr/>
          </p:nvCxnSpPr>
          <p:spPr>
            <a:xfrm flipV="1">
              <a:off x="3906991" y="2684994"/>
              <a:ext cx="414488" cy="18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D0C1F1F-2D56-4F24-8C75-9610DCA7CD9B}"/>
                </a:ext>
              </a:extLst>
            </p:cNvPr>
            <p:cNvCxnSpPr>
              <a:cxnSpLocks/>
            </p:cNvCxnSpPr>
            <p:nvPr/>
          </p:nvCxnSpPr>
          <p:spPr>
            <a:xfrm>
              <a:off x="3906991" y="4517924"/>
              <a:ext cx="4144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8A73E77E-46FC-41D0-882C-C9BF2C249D50}"/>
              </a:ext>
            </a:extLst>
          </p:cNvPr>
          <p:cNvGrpSpPr/>
          <p:nvPr/>
        </p:nvGrpSpPr>
        <p:grpSpPr>
          <a:xfrm>
            <a:off x="7252164" y="2246304"/>
            <a:ext cx="1992483" cy="2745446"/>
            <a:chOff x="5124395" y="2229678"/>
            <a:chExt cx="1992483" cy="2745446"/>
          </a:xfrm>
        </p:grpSpPr>
        <p:pic>
          <p:nvPicPr>
            <p:cNvPr id="53" name="Graphic 35" descr="Clipboard">
              <a:extLst>
                <a:ext uri="{FF2B5EF4-FFF2-40B4-BE49-F238E27FC236}">
                  <a16:creationId xmlns:a16="http://schemas.microsoft.com/office/drawing/2014/main" id="{CC32948F-355A-4B47-9C01-23F2F5B7928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5511997" y="4146863"/>
              <a:ext cx="742122" cy="742122"/>
            </a:xfrm>
            <a:prstGeom prst="rect">
              <a:avLst/>
            </a:prstGeom>
          </p:spPr>
        </p:pic>
        <p:pic>
          <p:nvPicPr>
            <p:cNvPr id="54" name="Graphic 36" descr="Clipboard">
              <a:extLst>
                <a:ext uri="{FF2B5EF4-FFF2-40B4-BE49-F238E27FC236}">
                  <a16:creationId xmlns:a16="http://schemas.microsoft.com/office/drawing/2014/main" id="{52059C87-9A0D-4B29-9FA8-8D1AC66201F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5495296" y="2315817"/>
              <a:ext cx="742122" cy="742122"/>
            </a:xfrm>
            <a:prstGeom prst="rect">
              <a:avLst/>
            </a:prstGeom>
          </p:spPr>
        </p:pic>
        <p:cxnSp>
          <p:nvCxnSpPr>
            <p:cNvPr id="55" name="Straight Arrow Connector 54">
              <a:extLst>
                <a:ext uri="{FF2B5EF4-FFF2-40B4-BE49-F238E27FC236}">
                  <a16:creationId xmlns:a16="http://schemas.microsoft.com/office/drawing/2014/main" id="{C87901A2-F90D-4614-8269-EF890F9942F1}"/>
                </a:ext>
              </a:extLst>
            </p:cNvPr>
            <p:cNvCxnSpPr>
              <a:cxnSpLocks/>
            </p:cNvCxnSpPr>
            <p:nvPr/>
          </p:nvCxnSpPr>
          <p:spPr>
            <a:xfrm>
              <a:off x="5124395" y="4517924"/>
              <a:ext cx="44968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25EA83B-D332-4F14-916E-EBF1EAB183A4}"/>
                </a:ext>
              </a:extLst>
            </p:cNvPr>
            <p:cNvCxnSpPr>
              <a:cxnSpLocks/>
            </p:cNvCxnSpPr>
            <p:nvPr/>
          </p:nvCxnSpPr>
          <p:spPr>
            <a:xfrm flipV="1">
              <a:off x="5124396" y="2684994"/>
              <a:ext cx="412108" cy="18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7" name="Graphic 52" descr="Help">
              <a:extLst>
                <a:ext uri="{FF2B5EF4-FFF2-40B4-BE49-F238E27FC236}">
                  <a16:creationId xmlns:a16="http://schemas.microsoft.com/office/drawing/2014/main" id="{51CAA96D-FC9F-418E-8E39-2D23D3B85C9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6333207" y="3253271"/>
              <a:ext cx="652942" cy="652942"/>
            </a:xfrm>
            <a:prstGeom prst="rect">
              <a:avLst/>
            </a:prstGeom>
          </p:spPr>
        </p:pic>
        <p:pic>
          <p:nvPicPr>
            <p:cNvPr id="58" name="Graphic 54" descr="Bar graph with upward trend">
              <a:extLst>
                <a:ext uri="{FF2B5EF4-FFF2-40B4-BE49-F238E27FC236}">
                  <a16:creationId xmlns:a16="http://schemas.microsoft.com/office/drawing/2014/main" id="{064CF316-960C-421F-9F38-1734FDBAB049}"/>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tretch>
              <a:fillRect/>
            </a:stretch>
          </p:blipFill>
          <p:spPr>
            <a:xfrm>
              <a:off x="6202478" y="2229678"/>
              <a:ext cx="914400" cy="914400"/>
            </a:xfrm>
            <a:prstGeom prst="rect">
              <a:avLst/>
            </a:prstGeom>
          </p:spPr>
        </p:pic>
        <p:pic>
          <p:nvPicPr>
            <p:cNvPr id="59" name="Graphic 55" descr="Bar graph with upward trend">
              <a:extLst>
                <a:ext uri="{FF2B5EF4-FFF2-40B4-BE49-F238E27FC236}">
                  <a16:creationId xmlns:a16="http://schemas.microsoft.com/office/drawing/2014/main" id="{56ECAFB5-0EB5-4D30-963D-82FFC9291848}"/>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tretch>
              <a:fillRect/>
            </a:stretch>
          </p:blipFill>
          <p:spPr>
            <a:xfrm>
              <a:off x="6202478" y="4060724"/>
              <a:ext cx="914400" cy="914400"/>
            </a:xfrm>
            <a:prstGeom prst="rect">
              <a:avLst/>
            </a:prstGeom>
          </p:spPr>
        </p:pic>
      </p:grpSp>
      <p:sp>
        <p:nvSpPr>
          <p:cNvPr id="60" name="TextBox 59"/>
          <p:cNvSpPr txBox="1"/>
          <p:nvPr/>
        </p:nvSpPr>
        <p:spPr>
          <a:xfrm>
            <a:off x="4652061" y="3269897"/>
            <a:ext cx="1594796" cy="369332"/>
          </a:xfrm>
          <a:prstGeom prst="rect">
            <a:avLst/>
          </a:prstGeom>
          <a:noFill/>
        </p:spPr>
        <p:txBody>
          <a:bodyPr wrap="none" rtlCol="0">
            <a:spAutoFit/>
          </a:bodyPr>
          <a:lstStyle/>
          <a:p>
            <a:r>
              <a:rPr lang="en-GB" dirty="0" smtClean="0"/>
              <a:t>Randomisation</a:t>
            </a:r>
            <a:endParaRPr lang="en-GB" dirty="0"/>
          </a:p>
        </p:txBody>
      </p:sp>
      <p:sp>
        <p:nvSpPr>
          <p:cNvPr id="24" name="TextBox 23"/>
          <p:cNvSpPr txBox="1"/>
          <p:nvPr/>
        </p:nvSpPr>
        <p:spPr>
          <a:xfrm>
            <a:off x="2409027" y="5424433"/>
            <a:ext cx="7251465" cy="646331"/>
          </a:xfrm>
          <a:prstGeom prst="rect">
            <a:avLst/>
          </a:prstGeom>
          <a:noFill/>
        </p:spPr>
        <p:txBody>
          <a:bodyPr wrap="square" rtlCol="0">
            <a:spAutoFit/>
          </a:bodyPr>
          <a:lstStyle/>
          <a:p>
            <a:pPr algn="ctr"/>
            <a:r>
              <a:rPr lang="en-GB" dirty="0" smtClean="0"/>
              <a:t>If there is a difference between groups in terms of pre-post change does this mean that the intervention has had an impact?</a:t>
            </a:r>
            <a:endParaRPr lang="en-GB" dirty="0"/>
          </a:p>
        </p:txBody>
      </p:sp>
    </p:spTree>
    <p:extLst>
      <p:ext uri="{BB962C8B-B14F-4D97-AF65-F5344CB8AC3E}">
        <p14:creationId xmlns:p14="http://schemas.microsoft.com/office/powerpoint/2010/main" val="605239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Causal evidence?</a:t>
            </a:r>
            <a:endParaRPr lang="en-GB" dirty="0"/>
          </a:p>
        </p:txBody>
      </p:sp>
      <p:sp>
        <p:nvSpPr>
          <p:cNvPr id="3" name="Content Placeholder 2"/>
          <p:cNvSpPr>
            <a:spLocks noGrp="1"/>
          </p:cNvSpPr>
          <p:nvPr>
            <p:ph idx="1"/>
          </p:nvPr>
        </p:nvSpPr>
        <p:spPr/>
        <p:txBody>
          <a:bodyPr/>
          <a:lstStyle/>
          <a:p>
            <a:r>
              <a:rPr lang="en-GB" dirty="0" smtClean="0"/>
              <a:t>RCTs attempt to provide evidence of a causal link between the intervention and observable change </a:t>
            </a:r>
          </a:p>
          <a:p>
            <a:r>
              <a:rPr lang="en-GB" dirty="0" smtClean="0"/>
              <a:t>RCTs aim to reduce the likelihood of other possible causal explanations (sources of bias and confounding variables) for </a:t>
            </a:r>
            <a:r>
              <a:rPr lang="en-GB" dirty="0"/>
              <a:t>the change </a:t>
            </a:r>
            <a:endParaRPr lang="en-GB" dirty="0" smtClean="0"/>
          </a:p>
          <a:p>
            <a:endParaRPr lang="en-GB" dirty="0"/>
          </a:p>
          <a:p>
            <a:r>
              <a:rPr lang="en-GB" dirty="0" smtClean="0"/>
              <a:t>For a really </a:t>
            </a:r>
            <a:r>
              <a:rPr lang="en-GB" dirty="0"/>
              <a:t>accessible introduction to RCTs see </a:t>
            </a:r>
            <a:r>
              <a:rPr lang="en-GB" dirty="0" smtClean="0">
                <a:hlinkClick r:id="rId2"/>
              </a:rPr>
              <a:t>https</a:t>
            </a:r>
            <a:r>
              <a:rPr lang="en-GB" dirty="0">
                <a:hlinkClick r:id="rId2"/>
              </a:rPr>
              <a:t>://</a:t>
            </a:r>
            <a:r>
              <a:rPr lang="en-GB" dirty="0" smtClean="0">
                <a:hlinkClick r:id="rId2"/>
              </a:rPr>
              <a:t>youtu.be/Wy7qpJeozec</a:t>
            </a:r>
            <a:endParaRPr lang="en-GB" dirty="0" smtClean="0"/>
          </a:p>
          <a:p>
            <a:endParaRPr lang="en-GB" dirty="0" smtClean="0"/>
          </a:p>
          <a:p>
            <a:endParaRPr lang="en-GB" dirty="0"/>
          </a:p>
          <a:p>
            <a:pPr marL="0" indent="0">
              <a:buNone/>
            </a:pPr>
            <a:endParaRPr lang="en-GB" dirty="0"/>
          </a:p>
        </p:txBody>
      </p:sp>
      <p:pic>
        <p:nvPicPr>
          <p:cNvPr id="4" name="Picture 3"/>
          <p:cNvPicPr>
            <a:picLocks noChangeAspect="1"/>
          </p:cNvPicPr>
          <p:nvPr/>
        </p:nvPicPr>
        <p:blipFill rotWithShape="1">
          <a:blip r:embed="rId3"/>
          <a:srcRect l="19223" t="43406" r="46387" b="17611"/>
          <a:stretch/>
        </p:blipFill>
        <p:spPr>
          <a:xfrm>
            <a:off x="8145087" y="4206845"/>
            <a:ext cx="3208713" cy="1970118"/>
          </a:xfrm>
          <a:prstGeom prst="rect">
            <a:avLst/>
          </a:prstGeom>
        </p:spPr>
      </p:pic>
    </p:spTree>
    <p:extLst>
      <p:ext uri="{BB962C8B-B14F-4D97-AF65-F5344CB8AC3E}">
        <p14:creationId xmlns:p14="http://schemas.microsoft.com/office/powerpoint/2010/main" val="215185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Consolidated </a:t>
            </a:r>
            <a:r>
              <a:rPr lang="en-GB" sz="3600" dirty="0"/>
              <a:t>Standards of Reporting </a:t>
            </a:r>
            <a:r>
              <a:rPr lang="en-GB" sz="3600" dirty="0" smtClean="0"/>
              <a:t>Trials (CONSORT) </a:t>
            </a:r>
            <a:endParaRPr lang="en-GB" sz="3600" dirty="0"/>
          </a:p>
        </p:txBody>
      </p:sp>
      <p:sp>
        <p:nvSpPr>
          <p:cNvPr id="3" name="Content Placeholder 2"/>
          <p:cNvSpPr>
            <a:spLocks noGrp="1"/>
          </p:cNvSpPr>
          <p:nvPr>
            <p:ph idx="1"/>
          </p:nvPr>
        </p:nvSpPr>
        <p:spPr>
          <a:xfrm>
            <a:off x="838200" y="1825625"/>
            <a:ext cx="5047211" cy="4351338"/>
          </a:xfrm>
        </p:spPr>
        <p:txBody>
          <a:bodyPr/>
          <a:lstStyle/>
          <a:p>
            <a:r>
              <a:rPr lang="en-GB" dirty="0" smtClean="0"/>
              <a:t>CONSORT (2010) statement </a:t>
            </a:r>
          </a:p>
          <a:p>
            <a:r>
              <a:rPr lang="en-GB" dirty="0" smtClean="0"/>
              <a:t>CONSORT-ROUTINE – extension to include routinely collected data</a:t>
            </a:r>
          </a:p>
          <a:p>
            <a:r>
              <a:rPr lang="en-GB" dirty="0"/>
              <a:t>CONSORT-SPI </a:t>
            </a:r>
            <a:r>
              <a:rPr lang="en-GB" dirty="0" smtClean="0"/>
              <a:t>2018 – extension to include items relevant to social and psychological interventions</a:t>
            </a:r>
            <a:endParaRPr lang="en-GB" dirty="0"/>
          </a:p>
        </p:txBody>
      </p:sp>
      <p:pic>
        <p:nvPicPr>
          <p:cNvPr id="4" name="Picture 3"/>
          <p:cNvPicPr>
            <a:picLocks noChangeAspect="1"/>
          </p:cNvPicPr>
          <p:nvPr/>
        </p:nvPicPr>
        <p:blipFill rotWithShape="1">
          <a:blip r:embed="rId2"/>
          <a:srcRect l="40931" t="18218" r="27015" b="3528"/>
          <a:stretch/>
        </p:blipFill>
        <p:spPr>
          <a:xfrm>
            <a:off x="7190509" y="1825625"/>
            <a:ext cx="3532909" cy="4671853"/>
          </a:xfrm>
          <a:prstGeom prst="rect">
            <a:avLst/>
          </a:prstGeom>
        </p:spPr>
      </p:pic>
      <p:sp>
        <p:nvSpPr>
          <p:cNvPr id="5" name="TextBox 4"/>
          <p:cNvSpPr txBox="1"/>
          <p:nvPr/>
        </p:nvSpPr>
        <p:spPr>
          <a:xfrm>
            <a:off x="10084394" y="6270254"/>
            <a:ext cx="1944122" cy="369332"/>
          </a:xfrm>
          <a:prstGeom prst="rect">
            <a:avLst/>
          </a:prstGeom>
          <a:noFill/>
        </p:spPr>
        <p:txBody>
          <a:bodyPr wrap="none" rtlCol="0">
            <a:spAutoFit/>
          </a:bodyPr>
          <a:lstStyle/>
          <a:p>
            <a:r>
              <a:rPr lang="en-GB" dirty="0" smtClean="0"/>
              <a:t>Clarke et al. (2017)</a:t>
            </a:r>
            <a:endParaRPr lang="en-GB" dirty="0"/>
          </a:p>
        </p:txBody>
      </p:sp>
    </p:spTree>
    <p:extLst>
      <p:ext uri="{BB962C8B-B14F-4D97-AF65-F5344CB8AC3E}">
        <p14:creationId xmlns:p14="http://schemas.microsoft.com/office/powerpoint/2010/main" val="361248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Stages of intervention development</a:t>
            </a:r>
            <a:endParaRPr lang="en-GB" dirty="0"/>
          </a:p>
        </p:txBody>
      </p:sp>
      <p:pic>
        <p:nvPicPr>
          <p:cNvPr id="1026" name="Picture 2" descr="https://www.eif.org.uk/thumbs/1000x1000r/image/resources/10-evaluation-ste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024" y="1723940"/>
            <a:ext cx="5945641" cy="38468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85294" y="5752112"/>
            <a:ext cx="6321099" cy="646331"/>
          </a:xfrm>
          <a:prstGeom prst="rect">
            <a:avLst/>
          </a:prstGeom>
        </p:spPr>
        <p:txBody>
          <a:bodyPr wrap="square">
            <a:spAutoFit/>
          </a:bodyPr>
          <a:lstStyle/>
          <a:p>
            <a:r>
              <a:rPr lang="en-GB" dirty="0">
                <a:hlinkClick r:id="rId3"/>
              </a:rPr>
              <a:t>https://</a:t>
            </a:r>
            <a:r>
              <a:rPr lang="en-GB" dirty="0" smtClean="0">
                <a:hlinkClick r:id="rId3"/>
              </a:rPr>
              <a:t>www.eif.org.uk/resource/10-steps-for-evaluation-success</a:t>
            </a:r>
            <a:endParaRPr lang="en-GB" dirty="0" smtClean="0"/>
          </a:p>
          <a:p>
            <a:endParaRPr lang="en-GB" dirty="0"/>
          </a:p>
        </p:txBody>
      </p:sp>
      <p:sp>
        <p:nvSpPr>
          <p:cNvPr id="5" name="TextBox 4"/>
          <p:cNvSpPr txBox="1"/>
          <p:nvPr/>
        </p:nvSpPr>
        <p:spPr>
          <a:xfrm>
            <a:off x="9152312" y="3462689"/>
            <a:ext cx="1263534" cy="369332"/>
          </a:xfrm>
          <a:prstGeom prst="rect">
            <a:avLst/>
          </a:prstGeom>
          <a:noFill/>
        </p:spPr>
        <p:txBody>
          <a:bodyPr wrap="square" rtlCol="0">
            <a:spAutoFit/>
          </a:bodyPr>
          <a:lstStyle/>
          <a:p>
            <a:r>
              <a:rPr lang="en-GB" dirty="0" smtClean="0"/>
              <a:t>RCTs</a:t>
            </a:r>
            <a:endParaRPr lang="en-GB" dirty="0"/>
          </a:p>
        </p:txBody>
      </p:sp>
      <p:sp>
        <p:nvSpPr>
          <p:cNvPr id="6" name="Right Brace 5"/>
          <p:cNvSpPr/>
          <p:nvPr/>
        </p:nvSpPr>
        <p:spPr>
          <a:xfrm>
            <a:off x="8636923" y="3256657"/>
            <a:ext cx="515389" cy="78139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771949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Education Endowment Foundation (EEF)</a:t>
            </a:r>
            <a:endParaRPr lang="en-GB" dirty="0"/>
          </a:p>
        </p:txBody>
      </p:sp>
      <p:sp>
        <p:nvSpPr>
          <p:cNvPr id="3" name="Content Placeholder 2"/>
          <p:cNvSpPr>
            <a:spLocks noGrp="1"/>
          </p:cNvSpPr>
          <p:nvPr>
            <p:ph idx="1"/>
          </p:nvPr>
        </p:nvSpPr>
        <p:spPr>
          <a:xfrm>
            <a:off x="838200" y="1825625"/>
            <a:ext cx="6127865" cy="4500360"/>
          </a:xfrm>
        </p:spPr>
        <p:txBody>
          <a:bodyPr>
            <a:normAutofit fontScale="77500" lnSpcReduction="20000"/>
          </a:bodyPr>
          <a:lstStyle/>
          <a:p>
            <a:r>
              <a:rPr lang="en-GB" dirty="0" smtClean="0"/>
              <a:t>“What works?”</a:t>
            </a:r>
          </a:p>
          <a:p>
            <a:r>
              <a:rPr lang="en-GB" dirty="0">
                <a:hlinkClick r:id="rId2"/>
              </a:rPr>
              <a:t>https://</a:t>
            </a:r>
            <a:r>
              <a:rPr lang="en-GB" dirty="0" smtClean="0">
                <a:hlinkClick r:id="rId2"/>
              </a:rPr>
              <a:t>educationendowmentfoundation.org.uk/projects-and-evaluation/evaluation/process-and-people</a:t>
            </a:r>
            <a:endParaRPr lang="en-GB" dirty="0" smtClean="0"/>
          </a:p>
          <a:p>
            <a:r>
              <a:rPr lang="en-GB" dirty="0" smtClean="0"/>
              <a:t>Has commissioned more than 10% of RCTs conducted in education globally</a:t>
            </a:r>
          </a:p>
          <a:p>
            <a:pPr lvl="1"/>
            <a:r>
              <a:rPr lang="en-GB" dirty="0" smtClean="0"/>
              <a:t>Pilot projects </a:t>
            </a:r>
          </a:p>
          <a:p>
            <a:pPr lvl="1"/>
            <a:r>
              <a:rPr lang="en-GB" dirty="0" smtClean="0"/>
              <a:t>Efficacy trials </a:t>
            </a:r>
          </a:p>
          <a:p>
            <a:pPr lvl="1"/>
            <a:r>
              <a:rPr lang="en-GB" dirty="0" smtClean="0"/>
              <a:t>Effectiveness trials </a:t>
            </a:r>
          </a:p>
          <a:p>
            <a:pPr lvl="1"/>
            <a:r>
              <a:rPr lang="en-GB" dirty="0" smtClean="0"/>
              <a:t>Scale up</a:t>
            </a:r>
          </a:p>
          <a:p>
            <a:r>
              <a:rPr lang="en-GB" dirty="0" smtClean="0"/>
              <a:t>Evidence toolkit for educators and policy makers </a:t>
            </a:r>
          </a:p>
          <a:p>
            <a:r>
              <a:rPr lang="en-GB" dirty="0" smtClean="0"/>
              <a:t>Synthesis of evidence – use of common measures across trials to facilitate this </a:t>
            </a:r>
          </a:p>
          <a:p>
            <a:r>
              <a:rPr lang="en-GB" dirty="0" smtClean="0"/>
              <a:t>Data collection panel – partner organisations for some trials</a:t>
            </a:r>
            <a:endParaRPr lang="en-GB" dirty="0"/>
          </a:p>
          <a:p>
            <a:pPr marL="0" indent="0">
              <a:buNone/>
            </a:pPr>
            <a:endParaRPr lang="en-GB" dirty="0" smtClean="0"/>
          </a:p>
          <a:p>
            <a:endParaRPr lang="en-GB" dirty="0"/>
          </a:p>
        </p:txBody>
      </p:sp>
      <p:graphicFrame>
        <p:nvGraphicFramePr>
          <p:cNvPr id="5" name="Diagram 4"/>
          <p:cNvGraphicFramePr/>
          <p:nvPr>
            <p:extLst>
              <p:ext uri="{D42A27DB-BD31-4B8C-83A1-F6EECF244321}">
                <p14:modId xmlns:p14="http://schemas.microsoft.com/office/powerpoint/2010/main" val="160945974"/>
              </p:ext>
            </p:extLst>
          </p:nvPr>
        </p:nvGraphicFramePr>
        <p:xfrm>
          <a:off x="7384010" y="2264266"/>
          <a:ext cx="3853411" cy="3721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7797100" y="4014890"/>
            <a:ext cx="2671629" cy="584775"/>
          </a:xfrm>
          <a:prstGeom prst="rect">
            <a:avLst/>
          </a:prstGeom>
        </p:spPr>
        <p:txBody>
          <a:bodyPr wrap="none">
            <a:spAutoFit/>
          </a:bodyPr>
          <a:lstStyle/>
          <a:p>
            <a:pPr lvl="1" algn="ctr"/>
            <a:r>
              <a:rPr lang="en-GB" sz="1600" dirty="0"/>
              <a:t>Impact Evaluation (RCT) </a:t>
            </a:r>
            <a:endParaRPr lang="en-GB" sz="1600" dirty="0" smtClean="0"/>
          </a:p>
          <a:p>
            <a:pPr lvl="1" algn="ctr"/>
            <a:r>
              <a:rPr lang="en-GB" sz="1600" dirty="0" smtClean="0"/>
              <a:t>+ Process </a:t>
            </a:r>
            <a:r>
              <a:rPr lang="en-GB" sz="1600" dirty="0"/>
              <a:t>Evaluation</a:t>
            </a:r>
          </a:p>
        </p:txBody>
      </p:sp>
    </p:spTree>
    <p:extLst>
      <p:ext uri="{BB962C8B-B14F-4D97-AF65-F5344CB8AC3E}">
        <p14:creationId xmlns:p14="http://schemas.microsoft.com/office/powerpoint/2010/main" val="329982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on attainment – months progress</a:t>
            </a:r>
            <a:endParaRPr lang="en-GB" dirty="0"/>
          </a:p>
        </p:txBody>
      </p:sp>
      <p:pic>
        <p:nvPicPr>
          <p:cNvPr id="4" name="Content Placeholder 3"/>
          <p:cNvPicPr>
            <a:picLocks noGrp="1" noChangeAspect="1"/>
          </p:cNvPicPr>
          <p:nvPr>
            <p:ph idx="1"/>
          </p:nvPr>
        </p:nvPicPr>
        <p:blipFill rotWithShape="1">
          <a:blip r:embed="rId2"/>
          <a:srcRect l="33203" t="40191" r="33891" b="22748"/>
          <a:stretch/>
        </p:blipFill>
        <p:spPr>
          <a:xfrm>
            <a:off x="838200" y="1615871"/>
            <a:ext cx="4656514" cy="2840765"/>
          </a:xfrm>
          <a:prstGeom prst="rect">
            <a:avLst/>
          </a:prstGeom>
        </p:spPr>
      </p:pic>
      <p:pic>
        <p:nvPicPr>
          <p:cNvPr id="5" name="Picture 4" descr="Free Change Management Iceberg Template for PowerPoint - Free ..."/>
          <p:cNvPicPr>
            <a:picLocks noChangeAspect="1"/>
          </p:cNvPicPr>
          <p:nvPr/>
        </p:nvPicPr>
        <p:blipFill rotWithShape="1">
          <a:blip r:embed="rId3">
            <a:extLst>
              <a:ext uri="{28A0092B-C50C-407E-A947-70E740481C1C}">
                <a14:useLocalDpi xmlns:a14="http://schemas.microsoft.com/office/drawing/2010/main" val="0"/>
              </a:ext>
            </a:extLst>
          </a:blip>
          <a:srcRect l="31285" t="12727" r="18970"/>
          <a:stretch/>
        </p:blipFill>
        <p:spPr>
          <a:xfrm>
            <a:off x="5494714" y="3531638"/>
            <a:ext cx="2167752" cy="3042459"/>
          </a:xfrm>
          <a:prstGeom prst="rect">
            <a:avLst/>
          </a:prstGeom>
        </p:spPr>
      </p:pic>
      <p:sp>
        <p:nvSpPr>
          <p:cNvPr id="6" name="TextBox 5"/>
          <p:cNvSpPr txBox="1"/>
          <p:nvPr/>
        </p:nvSpPr>
        <p:spPr>
          <a:xfrm>
            <a:off x="7907865" y="3487174"/>
            <a:ext cx="3559399" cy="646331"/>
          </a:xfrm>
          <a:prstGeom prst="rect">
            <a:avLst/>
          </a:prstGeom>
          <a:noFill/>
        </p:spPr>
        <p:txBody>
          <a:bodyPr wrap="square" rtlCol="0">
            <a:spAutoFit/>
          </a:bodyPr>
          <a:lstStyle/>
          <a:p>
            <a:pPr algn="ctr"/>
            <a:r>
              <a:rPr lang="en-GB" dirty="0" smtClean="0"/>
              <a:t>In EEF trials the headline outcome is reduced to a single number </a:t>
            </a:r>
            <a:endParaRPr lang="en-GB" dirty="0"/>
          </a:p>
        </p:txBody>
      </p:sp>
      <p:sp>
        <p:nvSpPr>
          <p:cNvPr id="7" name="TextBox 6"/>
          <p:cNvSpPr txBox="1"/>
          <p:nvPr/>
        </p:nvSpPr>
        <p:spPr>
          <a:xfrm>
            <a:off x="7907865" y="4951267"/>
            <a:ext cx="3559399" cy="1477328"/>
          </a:xfrm>
          <a:prstGeom prst="rect">
            <a:avLst/>
          </a:prstGeom>
          <a:noFill/>
        </p:spPr>
        <p:txBody>
          <a:bodyPr wrap="square" rtlCol="0">
            <a:spAutoFit/>
          </a:bodyPr>
          <a:lstStyle/>
          <a:p>
            <a:pPr algn="ctr"/>
            <a:r>
              <a:rPr lang="en-GB" dirty="0" smtClean="0"/>
              <a:t>What sits underneath this number?</a:t>
            </a:r>
          </a:p>
          <a:p>
            <a:pPr algn="ctr"/>
            <a:endParaRPr lang="en-GB" dirty="0"/>
          </a:p>
          <a:p>
            <a:pPr algn="ctr"/>
            <a:r>
              <a:rPr lang="en-GB" dirty="0" smtClean="0"/>
              <a:t>What opportunities do the different elements of an RCT offer researchers?</a:t>
            </a:r>
            <a:endParaRPr lang="en-GB" dirty="0"/>
          </a:p>
        </p:txBody>
      </p:sp>
      <p:cxnSp>
        <p:nvCxnSpPr>
          <p:cNvPr id="9" name="Straight Arrow Connector 8"/>
          <p:cNvCxnSpPr/>
          <p:nvPr/>
        </p:nvCxnSpPr>
        <p:spPr>
          <a:xfrm>
            <a:off x="9687564" y="4326465"/>
            <a:ext cx="1" cy="5740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5574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RCT design decisions</a:t>
            </a:r>
            <a:endParaRPr lang="en-GB" dirty="0"/>
          </a:p>
        </p:txBody>
      </p:sp>
      <p:sp>
        <p:nvSpPr>
          <p:cNvPr id="3" name="Content Placeholder 2"/>
          <p:cNvSpPr>
            <a:spLocks noGrp="1"/>
          </p:cNvSpPr>
          <p:nvPr>
            <p:ph sz="half" idx="1"/>
          </p:nvPr>
        </p:nvSpPr>
        <p:spPr/>
        <p:txBody>
          <a:bodyPr>
            <a:normAutofit fontScale="77500" lnSpcReduction="20000"/>
          </a:bodyPr>
          <a:lstStyle/>
          <a:p>
            <a:r>
              <a:rPr lang="en-GB" dirty="0"/>
              <a:t>Ethics</a:t>
            </a:r>
          </a:p>
          <a:p>
            <a:r>
              <a:rPr lang="en-GB" dirty="0" smtClean="0"/>
              <a:t>Control </a:t>
            </a:r>
            <a:r>
              <a:rPr lang="en-GB" dirty="0"/>
              <a:t>groups and </a:t>
            </a:r>
            <a:r>
              <a:rPr lang="en-GB" dirty="0" smtClean="0"/>
              <a:t>conditions </a:t>
            </a:r>
          </a:p>
          <a:p>
            <a:pPr lvl="1"/>
            <a:r>
              <a:rPr lang="en-GB" dirty="0" smtClean="0"/>
              <a:t>Waiting control - </a:t>
            </a:r>
            <a:r>
              <a:rPr lang="en-GB" dirty="0"/>
              <a:t>b</a:t>
            </a:r>
            <a:r>
              <a:rPr lang="en-GB" dirty="0" smtClean="0"/>
              <a:t>usiness as usual</a:t>
            </a:r>
          </a:p>
          <a:p>
            <a:pPr lvl="1"/>
            <a:r>
              <a:rPr lang="en-GB" dirty="0" smtClean="0"/>
              <a:t>Active control </a:t>
            </a:r>
          </a:p>
          <a:p>
            <a:pPr lvl="1"/>
            <a:r>
              <a:rPr lang="en-GB" dirty="0" smtClean="0"/>
              <a:t>Cross over design</a:t>
            </a:r>
          </a:p>
          <a:p>
            <a:pPr lvl="1"/>
            <a:r>
              <a:rPr lang="en-GB" dirty="0" smtClean="0"/>
              <a:t>Parallel design</a:t>
            </a:r>
            <a:endParaRPr lang="en-GB" dirty="0"/>
          </a:p>
          <a:p>
            <a:r>
              <a:rPr lang="en-GB" dirty="0" smtClean="0"/>
              <a:t>Time </a:t>
            </a:r>
            <a:r>
              <a:rPr lang="en-GB" dirty="0"/>
              <a:t>points </a:t>
            </a:r>
            <a:endParaRPr lang="en-GB" dirty="0" smtClean="0"/>
          </a:p>
          <a:p>
            <a:pPr lvl="1"/>
            <a:r>
              <a:rPr lang="en-GB" dirty="0" smtClean="0"/>
              <a:t>Multiple – how many?</a:t>
            </a:r>
          </a:p>
          <a:p>
            <a:pPr lvl="1"/>
            <a:r>
              <a:rPr lang="en-GB" dirty="0" smtClean="0"/>
              <a:t>Long term follow up?</a:t>
            </a:r>
          </a:p>
          <a:p>
            <a:r>
              <a:rPr lang="en-GB" dirty="0" smtClean="0"/>
              <a:t>Measures </a:t>
            </a:r>
          </a:p>
          <a:p>
            <a:pPr lvl="1"/>
            <a:r>
              <a:rPr lang="en-GB" dirty="0" smtClean="0"/>
              <a:t>Baseline </a:t>
            </a:r>
          </a:p>
          <a:p>
            <a:pPr lvl="1"/>
            <a:r>
              <a:rPr lang="en-GB" dirty="0" smtClean="0"/>
              <a:t>Primary outcomes</a:t>
            </a:r>
          </a:p>
          <a:p>
            <a:pPr lvl="1"/>
            <a:r>
              <a:rPr lang="en-GB" dirty="0" smtClean="0"/>
              <a:t>Secondary outcomes </a:t>
            </a:r>
          </a:p>
          <a:p>
            <a:pPr lvl="1"/>
            <a:r>
              <a:rPr lang="en-GB" dirty="0" smtClean="0"/>
              <a:t>Latent variables</a:t>
            </a:r>
          </a:p>
          <a:p>
            <a:pPr lvl="1"/>
            <a:r>
              <a:rPr lang="en-GB" dirty="0" smtClean="0"/>
              <a:t>Control measures</a:t>
            </a:r>
            <a:endParaRPr lang="en-GB" dirty="0"/>
          </a:p>
          <a:p>
            <a:endParaRPr lang="en-GB" dirty="0"/>
          </a:p>
        </p:txBody>
      </p:sp>
      <p:sp>
        <p:nvSpPr>
          <p:cNvPr id="4" name="Content Placeholder 3"/>
          <p:cNvSpPr>
            <a:spLocks noGrp="1"/>
          </p:cNvSpPr>
          <p:nvPr>
            <p:ph sz="half" idx="2"/>
          </p:nvPr>
        </p:nvSpPr>
        <p:spPr/>
        <p:txBody>
          <a:bodyPr>
            <a:normAutofit fontScale="77500" lnSpcReduction="20000"/>
          </a:bodyPr>
          <a:lstStyle/>
          <a:p>
            <a:r>
              <a:rPr lang="en-GB" dirty="0"/>
              <a:t>Randomisation </a:t>
            </a:r>
          </a:p>
          <a:p>
            <a:pPr lvl="1"/>
            <a:r>
              <a:rPr lang="en-GB" dirty="0"/>
              <a:t>Individual </a:t>
            </a:r>
          </a:p>
          <a:p>
            <a:pPr lvl="1"/>
            <a:r>
              <a:rPr lang="en-GB" dirty="0"/>
              <a:t>Clusters (e.g. group, class or school)</a:t>
            </a:r>
          </a:p>
          <a:p>
            <a:pPr lvl="1"/>
            <a:r>
              <a:rPr lang="en-GB" dirty="0"/>
              <a:t>Stratification (e.g. sample divided into 5 regions then equal number from each region randomly allocated to condition) </a:t>
            </a:r>
            <a:endParaRPr lang="en-GB" dirty="0" smtClean="0"/>
          </a:p>
          <a:p>
            <a:r>
              <a:rPr lang="en-GB" dirty="0" smtClean="0"/>
              <a:t>Statistical analysis plan</a:t>
            </a:r>
            <a:endParaRPr lang="en-GB" dirty="0"/>
          </a:p>
          <a:p>
            <a:pPr lvl="1"/>
            <a:r>
              <a:rPr lang="en-GB" dirty="0" smtClean="0"/>
              <a:t>Sample </a:t>
            </a:r>
            <a:r>
              <a:rPr lang="en-GB" dirty="0"/>
              <a:t>size </a:t>
            </a:r>
            <a:r>
              <a:rPr lang="en-GB" dirty="0" smtClean="0"/>
              <a:t>calculations and </a:t>
            </a:r>
            <a:r>
              <a:rPr lang="en-GB" dirty="0"/>
              <a:t>statistical power – using effect size estimates from previous studies </a:t>
            </a:r>
            <a:endParaRPr lang="en-GB" dirty="0" smtClean="0"/>
          </a:p>
          <a:p>
            <a:endParaRPr lang="en-GB" dirty="0"/>
          </a:p>
        </p:txBody>
      </p:sp>
      <p:sp>
        <p:nvSpPr>
          <p:cNvPr id="5" name="TextBox 4"/>
          <p:cNvSpPr txBox="1"/>
          <p:nvPr/>
        </p:nvSpPr>
        <p:spPr>
          <a:xfrm>
            <a:off x="4701616" y="4730413"/>
            <a:ext cx="7305077" cy="523220"/>
          </a:xfrm>
          <a:prstGeom prst="rect">
            <a:avLst/>
          </a:prstGeom>
          <a:noFill/>
        </p:spPr>
        <p:txBody>
          <a:bodyPr wrap="none" rtlCol="0">
            <a:spAutoFit/>
          </a:bodyPr>
          <a:lstStyle/>
          <a:p>
            <a:r>
              <a:rPr lang="en-GB" sz="2800" dirty="0" smtClean="0"/>
              <a:t>Final design is outlined in an evaluation protocol</a:t>
            </a:r>
            <a:endParaRPr lang="en-GB" sz="2800" dirty="0"/>
          </a:p>
        </p:txBody>
      </p:sp>
      <p:sp>
        <p:nvSpPr>
          <p:cNvPr id="6" name="Rectangle 5"/>
          <p:cNvSpPr/>
          <p:nvPr/>
        </p:nvSpPr>
        <p:spPr>
          <a:xfrm>
            <a:off x="4842517" y="5257933"/>
            <a:ext cx="6735407" cy="646331"/>
          </a:xfrm>
          <a:prstGeom prst="rect">
            <a:avLst/>
          </a:prstGeom>
        </p:spPr>
        <p:txBody>
          <a:bodyPr wrap="square">
            <a:spAutoFit/>
          </a:bodyPr>
          <a:lstStyle/>
          <a:p>
            <a:pPr algn="ctr"/>
            <a:r>
              <a:rPr lang="en-GB" dirty="0" smtClean="0">
                <a:hlinkClick r:id="rId2"/>
              </a:rPr>
              <a:t>https</a:t>
            </a:r>
            <a:r>
              <a:rPr lang="en-GB" dirty="0">
                <a:hlinkClick r:id="rId2"/>
              </a:rPr>
              <a:t>://</a:t>
            </a:r>
            <a:r>
              <a:rPr lang="en-GB" dirty="0" smtClean="0">
                <a:hlinkClick r:id="rId2"/>
              </a:rPr>
              <a:t>d2tic4wvo1iusb.cloudfront.net/documents/projects/REACH_Primary_Protocol.pdf?v=1669929326</a:t>
            </a:r>
            <a:endParaRPr lang="en-GB" dirty="0" smtClean="0"/>
          </a:p>
        </p:txBody>
      </p:sp>
    </p:spTree>
    <p:extLst>
      <p:ext uri="{BB962C8B-B14F-4D97-AF65-F5344CB8AC3E}">
        <p14:creationId xmlns:p14="http://schemas.microsoft.com/office/powerpoint/2010/main" val="414500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 evaluation</a:t>
            </a:r>
            <a:endParaRPr lang="en-GB" dirty="0"/>
          </a:p>
        </p:txBody>
      </p:sp>
      <p:sp>
        <p:nvSpPr>
          <p:cNvPr id="3" name="Content Placeholder 2"/>
          <p:cNvSpPr>
            <a:spLocks noGrp="1"/>
          </p:cNvSpPr>
          <p:nvPr>
            <p:ph idx="1"/>
          </p:nvPr>
        </p:nvSpPr>
        <p:spPr/>
        <p:txBody>
          <a:bodyPr/>
          <a:lstStyle/>
          <a:p>
            <a:r>
              <a:rPr lang="en-GB" dirty="0" smtClean="0"/>
              <a:t>In the case of REACH Primary this was mixed methods and comprised</a:t>
            </a:r>
          </a:p>
          <a:p>
            <a:pPr lvl="1"/>
            <a:r>
              <a:rPr lang="en-GB" dirty="0" smtClean="0"/>
              <a:t>Surveys for school leaders</a:t>
            </a:r>
          </a:p>
          <a:p>
            <a:pPr lvl="1"/>
            <a:r>
              <a:rPr lang="en-GB" dirty="0" smtClean="0"/>
              <a:t>Surveys for teaching assistants </a:t>
            </a:r>
          </a:p>
          <a:p>
            <a:pPr lvl="1"/>
            <a:r>
              <a:rPr lang="en-GB" dirty="0" smtClean="0"/>
              <a:t>Observations of teaching assistant training </a:t>
            </a:r>
          </a:p>
          <a:p>
            <a:pPr lvl="1"/>
            <a:r>
              <a:rPr lang="en-GB" dirty="0" smtClean="0"/>
              <a:t>School visits (subsample of schools)</a:t>
            </a:r>
          </a:p>
          <a:p>
            <a:pPr lvl="2"/>
            <a:r>
              <a:rPr lang="en-GB" dirty="0" smtClean="0"/>
              <a:t>Observations</a:t>
            </a:r>
          </a:p>
          <a:p>
            <a:pPr lvl="2"/>
            <a:r>
              <a:rPr lang="en-GB" dirty="0" smtClean="0"/>
              <a:t>Interviews</a:t>
            </a:r>
          </a:p>
          <a:p>
            <a:pPr lvl="2"/>
            <a:r>
              <a:rPr lang="en-GB" dirty="0" smtClean="0"/>
              <a:t>Collection of relevant secondary data</a:t>
            </a:r>
          </a:p>
          <a:p>
            <a:pPr lvl="1"/>
            <a:r>
              <a:rPr lang="en-GB" dirty="0" smtClean="0"/>
              <a:t>Teaching assistant record keeping of students progress</a:t>
            </a:r>
            <a:endParaRPr lang="en-GB" dirty="0"/>
          </a:p>
        </p:txBody>
      </p:sp>
      <p:sp>
        <p:nvSpPr>
          <p:cNvPr id="5" name="Right Arrow Callout 4"/>
          <p:cNvSpPr/>
          <p:nvPr/>
        </p:nvSpPr>
        <p:spPr>
          <a:xfrm>
            <a:off x="8678487" y="4430683"/>
            <a:ext cx="1812175" cy="219456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Impact evaluation</a:t>
            </a:r>
            <a:endParaRPr lang="en-GB" dirty="0"/>
          </a:p>
        </p:txBody>
      </p:sp>
      <p:sp>
        <p:nvSpPr>
          <p:cNvPr id="6" name="Right Arrow Callout 5"/>
          <p:cNvSpPr/>
          <p:nvPr/>
        </p:nvSpPr>
        <p:spPr>
          <a:xfrm flipH="1">
            <a:off x="10031384" y="4430683"/>
            <a:ext cx="1906385" cy="2194560"/>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Process evaluation</a:t>
            </a:r>
            <a:endParaRPr lang="en-GB" dirty="0"/>
          </a:p>
        </p:txBody>
      </p:sp>
    </p:spTree>
    <p:extLst>
      <p:ext uri="{BB962C8B-B14F-4D97-AF65-F5344CB8AC3E}">
        <p14:creationId xmlns:p14="http://schemas.microsoft.com/office/powerpoint/2010/main" val="3465005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a9cf5fc-f8e1-45dd-9885-9bc61f16f92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8AAC010E350B41AD2BC32F637297F0" ma:contentTypeVersion="16" ma:contentTypeDescription="Create a new document." ma:contentTypeScope="" ma:versionID="9a9f9c818a8653485f5e35945734ea72">
  <xsd:schema xmlns:xsd="http://www.w3.org/2001/XMLSchema" xmlns:xs="http://www.w3.org/2001/XMLSchema" xmlns:p="http://schemas.microsoft.com/office/2006/metadata/properties" xmlns:ns3="154adcd8-ffb1-4c17-a7f6-284e41970304" xmlns:ns4="1a9cf5fc-f8e1-45dd-9885-9bc61f16f927" targetNamespace="http://schemas.microsoft.com/office/2006/metadata/properties" ma:root="true" ma:fieldsID="2082b5c8ce6cee773204b8861393bec6" ns3:_="" ns4:_="">
    <xsd:import namespace="154adcd8-ffb1-4c17-a7f6-284e41970304"/>
    <xsd:import namespace="1a9cf5fc-f8e1-45dd-9885-9bc61f16f92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adcd8-ffb1-4c17-a7f6-284e419703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9cf5fc-f8e1-45dd-9885-9bc61f16f92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B5F3B5-43A3-45A2-AC8D-938F5254A5C0}">
  <ds:schemaRefs>
    <ds:schemaRef ds:uri="http://schemas.microsoft.com/sharepoint/v3/contenttype/forms"/>
  </ds:schemaRefs>
</ds:datastoreItem>
</file>

<file path=customXml/itemProps2.xml><?xml version="1.0" encoding="utf-8"?>
<ds:datastoreItem xmlns:ds="http://schemas.openxmlformats.org/officeDocument/2006/customXml" ds:itemID="{D206EC68-E710-4599-BBF0-CE9795EA3F7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154adcd8-ffb1-4c17-a7f6-284e41970304"/>
    <ds:schemaRef ds:uri="http://schemas.microsoft.com/office/infopath/2007/PartnerControls"/>
    <ds:schemaRef ds:uri="1a9cf5fc-f8e1-45dd-9885-9bc61f16f927"/>
    <ds:schemaRef ds:uri="http://www.w3.org/XML/1998/namespace"/>
    <ds:schemaRef ds:uri="http://purl.org/dc/dcmitype/"/>
  </ds:schemaRefs>
</ds:datastoreItem>
</file>

<file path=customXml/itemProps3.xml><?xml version="1.0" encoding="utf-8"?>
<ds:datastoreItem xmlns:ds="http://schemas.openxmlformats.org/officeDocument/2006/customXml" ds:itemID="{1EE580B0-0749-41F5-9380-D51C8781E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4adcd8-ffb1-4c17-a7f6-284e41970304"/>
    <ds:schemaRef ds:uri="1a9cf5fc-f8e1-45dd-9885-9bc61f16f9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373</TotalTime>
  <Words>718</Words>
  <Application>Microsoft Office PowerPoint</Application>
  <PresentationFormat>Widescreen</PresentationFormat>
  <Paragraphs>97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The Potential of Randomised Controlled Trials </vt:lpstr>
      <vt:lpstr>Experiment – Randomised Controlled Trial</vt:lpstr>
      <vt:lpstr>Causal evidence?</vt:lpstr>
      <vt:lpstr>Consolidated Standards of Reporting Trials (CONSORT) </vt:lpstr>
      <vt:lpstr>Stages of intervention development</vt:lpstr>
      <vt:lpstr>Education Endowment Foundation (EEF)</vt:lpstr>
      <vt:lpstr>Impact on attainment – months progress</vt:lpstr>
      <vt:lpstr>RCT design decisions</vt:lpstr>
      <vt:lpstr>Process evaluation</vt:lpstr>
      <vt:lpstr>PowerPoint Presentation</vt:lpstr>
      <vt:lpstr>Blueprint</vt:lpstr>
      <vt:lpstr>Final thoughts</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Potential of Randomised Controlled Trials</dc:title>
  <dc:creator>Paula Clarke</dc:creator>
  <cp:lastModifiedBy>Paula Clarke</cp:lastModifiedBy>
  <cp:revision>38</cp:revision>
  <dcterms:created xsi:type="dcterms:W3CDTF">2023-05-18T13:37:41Z</dcterms:created>
  <dcterms:modified xsi:type="dcterms:W3CDTF">2023-08-04T09:52:57Z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0x0101003E8AAC010E350B41AD2BC32F637297F0</vt:lpwstr>
  </property>
</Properties>
</file>